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2" r:id="rId4"/>
    <p:sldId id="281" r:id="rId5"/>
    <p:sldId id="263" r:id="rId6"/>
    <p:sldId id="259" r:id="rId7"/>
    <p:sldId id="275" r:id="rId8"/>
    <p:sldId id="282" r:id="rId9"/>
    <p:sldId id="295" r:id="rId10"/>
    <p:sldId id="261" r:id="rId11"/>
    <p:sldId id="260" r:id="rId12"/>
    <p:sldId id="284" r:id="rId13"/>
    <p:sldId id="264" r:id="rId14"/>
    <p:sldId id="285" r:id="rId15"/>
    <p:sldId id="265" r:id="rId16"/>
    <p:sldId id="276" r:id="rId17"/>
    <p:sldId id="277" r:id="rId18"/>
    <p:sldId id="286" r:id="rId19"/>
    <p:sldId id="287" r:id="rId20"/>
    <p:sldId id="278" r:id="rId21"/>
    <p:sldId id="279" r:id="rId22"/>
    <p:sldId id="267" r:id="rId23"/>
    <p:sldId id="268" r:id="rId24"/>
    <p:sldId id="269" r:id="rId25"/>
    <p:sldId id="270" r:id="rId26"/>
    <p:sldId id="288" r:id="rId27"/>
    <p:sldId id="271" r:id="rId28"/>
    <p:sldId id="289" r:id="rId29"/>
    <p:sldId id="272" r:id="rId30"/>
    <p:sldId id="290" r:id="rId31"/>
    <p:sldId id="273" r:id="rId32"/>
    <p:sldId id="291" r:id="rId33"/>
    <p:sldId id="274" r:id="rId34"/>
    <p:sldId id="280" r:id="rId35"/>
    <p:sldId id="292" r:id="rId36"/>
    <p:sldId id="293" r:id="rId37"/>
    <p:sldId id="294" r:id="rId38"/>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9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44978AA8-835D-40A3-9C54-C5622142B021}" type="datetimeFigureOut">
              <a:rPr lang="pt-BR" smtClean="0"/>
              <a:pPr/>
              <a:t>13/03/2019</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97A4251-0302-44CD-93FB-DD467497BF93}" type="slidenum">
              <a:rPr lang="pt-BR" smtClean="0"/>
              <a:pPr/>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44978AA8-835D-40A3-9C54-C5622142B021}" type="datetimeFigureOut">
              <a:rPr lang="pt-BR" smtClean="0"/>
              <a:pPr/>
              <a:t>13/03/2019</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97A4251-0302-44CD-93FB-DD467497BF93}"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44978AA8-835D-40A3-9C54-C5622142B021}" type="datetimeFigureOut">
              <a:rPr lang="pt-BR" smtClean="0"/>
              <a:pPr/>
              <a:t>13/03/2019</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97A4251-0302-44CD-93FB-DD467497BF93}" type="slidenum">
              <a:rPr lang="pt-BR" smtClean="0"/>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44978AA8-835D-40A3-9C54-C5622142B021}" type="datetimeFigureOut">
              <a:rPr lang="pt-BR" smtClean="0"/>
              <a:pPr/>
              <a:t>13/03/2019</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97A4251-0302-44CD-93FB-DD467497BF93}" type="slidenum">
              <a:rPr lang="pt-BR" smtClean="0"/>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p>
            <a:fld id="{44978AA8-835D-40A3-9C54-C5622142B021}" type="datetimeFigureOut">
              <a:rPr lang="pt-BR" smtClean="0"/>
              <a:pPr/>
              <a:t>13/03/2019</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97A4251-0302-44CD-93FB-DD467497BF93}" type="slidenum">
              <a:rPr lang="pt-BR" smtClean="0"/>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44978AA8-835D-40A3-9C54-C5622142B021}" type="datetimeFigureOut">
              <a:rPr lang="pt-BR" smtClean="0"/>
              <a:pPr/>
              <a:t>13/03/2019</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C97A4251-0302-44CD-93FB-DD467497BF93}" type="slidenum">
              <a:rPr lang="pt-BR" smtClean="0"/>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44978AA8-835D-40A3-9C54-C5622142B021}" type="datetimeFigureOut">
              <a:rPr lang="pt-BR" smtClean="0"/>
              <a:pPr/>
              <a:t>13/03/2019</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C97A4251-0302-44CD-93FB-DD467497BF93}" type="slidenum">
              <a:rPr lang="pt-BR" smtClean="0"/>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Data 2"/>
          <p:cNvSpPr>
            <a:spLocks noGrp="1"/>
          </p:cNvSpPr>
          <p:nvPr>
            <p:ph type="dt" sz="half" idx="10"/>
          </p:nvPr>
        </p:nvSpPr>
        <p:spPr/>
        <p:txBody>
          <a:bodyPr/>
          <a:lstStyle/>
          <a:p>
            <a:fld id="{44978AA8-835D-40A3-9C54-C5622142B021}" type="datetimeFigureOut">
              <a:rPr lang="pt-BR" smtClean="0"/>
              <a:pPr/>
              <a:t>13/03/2019</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C97A4251-0302-44CD-93FB-DD467497BF93}"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44978AA8-835D-40A3-9C54-C5622142B021}" type="datetimeFigureOut">
              <a:rPr lang="pt-BR" smtClean="0"/>
              <a:pPr/>
              <a:t>13/03/2019</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C97A4251-0302-44CD-93FB-DD467497BF93}"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44978AA8-835D-40A3-9C54-C5622142B021}" type="datetimeFigureOut">
              <a:rPr lang="pt-BR" smtClean="0"/>
              <a:pPr/>
              <a:t>13/03/2019</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C97A4251-0302-44CD-93FB-DD467497BF93}"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4"/>
          <p:cNvSpPr>
            <a:spLocks noGrp="1"/>
          </p:cNvSpPr>
          <p:nvPr>
            <p:ph type="dt" sz="half" idx="10"/>
          </p:nvPr>
        </p:nvSpPr>
        <p:spPr/>
        <p:txBody>
          <a:bodyPr/>
          <a:lstStyle/>
          <a:p>
            <a:fld id="{44978AA8-835D-40A3-9C54-C5622142B021}" type="datetimeFigureOut">
              <a:rPr lang="pt-BR" smtClean="0"/>
              <a:pPr/>
              <a:t>13/03/2019</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C97A4251-0302-44CD-93FB-DD467497BF93}" type="slidenum">
              <a:rPr lang="pt-BR" smtClean="0"/>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978AA8-835D-40A3-9C54-C5622142B021}" type="datetimeFigureOut">
              <a:rPr lang="pt-BR" smtClean="0"/>
              <a:pPr/>
              <a:t>13/03/2019</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7A4251-0302-44CD-93FB-DD467497BF93}"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mailto:sicapestado@tce.to.gov.br" TargetMode="Externa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34"/>
            <a:ext cx="9144000" cy="6858000"/>
          </a:xfrm>
          <a:prstGeom prst="rect">
            <a:avLst/>
          </a:prstGeom>
        </p:spPr>
      </p:pic>
      <p:sp>
        <p:nvSpPr>
          <p:cNvPr id="6" name="Título 1"/>
          <p:cNvSpPr txBox="1">
            <a:spLocks/>
          </p:cNvSpPr>
          <p:nvPr/>
        </p:nvSpPr>
        <p:spPr>
          <a:xfrm>
            <a:off x="1475656" y="3573016"/>
            <a:ext cx="6550496" cy="1944216"/>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5400" b="1" dirty="0">
                <a:solidFill>
                  <a:srgbClr val="0070C0"/>
                </a:solidFill>
              </a:rPr>
              <a:t>SICAP/CONTÁBIL </a:t>
            </a:r>
            <a:r>
              <a:rPr lang="pt-BR" sz="5400" b="1" dirty="0" smtClean="0">
                <a:solidFill>
                  <a:srgbClr val="0070C0"/>
                </a:solidFill>
              </a:rPr>
              <a:t>–</a:t>
            </a:r>
          </a:p>
          <a:p>
            <a:r>
              <a:rPr lang="pt-BR" sz="5400" b="1" dirty="0" smtClean="0">
                <a:solidFill>
                  <a:srgbClr val="0070C0"/>
                </a:solidFill>
              </a:rPr>
              <a:t> ESTADUAL</a:t>
            </a:r>
          </a:p>
          <a:p>
            <a:r>
              <a:rPr lang="pt-BR" sz="2800" dirty="0">
                <a:solidFill>
                  <a:srgbClr val="C00000"/>
                </a:solidFill>
              </a:rPr>
              <a:t>Sistema Integrado de Controle e Auditoria Pública</a:t>
            </a:r>
            <a:endParaRPr lang="pt-BR" sz="2600" dirty="0">
              <a:solidFill>
                <a:srgbClr val="C00000"/>
              </a:solidFill>
            </a:endParaRPr>
          </a:p>
        </p:txBody>
      </p:sp>
    </p:spTree>
    <p:extLst>
      <p:ext uri="{BB962C8B-B14F-4D97-AF65-F5344CB8AC3E}">
        <p14:creationId xmlns:p14="http://schemas.microsoft.com/office/powerpoint/2010/main" val="20793661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smtClean="0"/>
              <a:t> </a:t>
            </a:r>
          </a:p>
          <a:p>
            <a:r>
              <a:rPr lang="pt-BR" dirty="0" smtClean="0"/>
              <a:t> </a:t>
            </a:r>
            <a:endParaRPr lang="pt-BR" sz="2400" dirty="0" smtClean="0"/>
          </a:p>
          <a:p>
            <a:r>
              <a:rPr lang="pt-BR" sz="2400" dirty="0" smtClean="0"/>
              <a:t> </a:t>
            </a:r>
          </a:p>
          <a:p>
            <a:r>
              <a:rPr lang="pt-BR" sz="2400" dirty="0" smtClean="0"/>
              <a:t>Considerando que os </a:t>
            </a:r>
            <a:r>
              <a:rPr lang="pt-BR" sz="2400" b="1" dirty="0" smtClean="0"/>
              <a:t>recursos vinculados a órgão, fundo ou despesa obrigatória deverão ser </a:t>
            </a:r>
            <a:r>
              <a:rPr lang="pt-BR" sz="2400" b="1" dirty="0" smtClean="0">
                <a:solidFill>
                  <a:srgbClr val="FFFF00"/>
                </a:solidFill>
              </a:rPr>
              <a:t>identificados e escriturados de forma individualizada</a:t>
            </a:r>
            <a:r>
              <a:rPr lang="pt-BR" sz="2400" dirty="0" smtClean="0"/>
              <a:t>, conforme previsto no artigo 50, I, da Lei de Responsabilidade Fiscal; </a:t>
            </a:r>
          </a:p>
          <a:p>
            <a:r>
              <a:rPr lang="pt-BR" sz="2400" dirty="0" smtClean="0"/>
              <a:t> </a:t>
            </a:r>
            <a:endParaRPr lang="pt-BR" sz="2400" dirty="0"/>
          </a:p>
        </p:txBody>
      </p:sp>
      <p:sp>
        <p:nvSpPr>
          <p:cNvPr id="3" name="CaixaDeTexto 2"/>
          <p:cNvSpPr txBox="1"/>
          <p:nvPr/>
        </p:nvSpPr>
        <p:spPr>
          <a:xfrm>
            <a:off x="2411760" y="1484784"/>
            <a:ext cx="5458165" cy="830997"/>
          </a:xfrm>
          <a:prstGeom prst="rect">
            <a:avLst/>
          </a:prstGeom>
          <a:noFill/>
        </p:spPr>
        <p:txBody>
          <a:bodyPr wrap="square" rtlCol="0">
            <a:spAutoFit/>
          </a:bodyPr>
          <a:lstStyle/>
          <a:p>
            <a:r>
              <a:rPr lang="pt-BR" sz="2400" b="1" dirty="0">
                <a:solidFill>
                  <a:schemeClr val="bg1"/>
                </a:solidFill>
              </a:rPr>
              <a:t>INSTRUÇÃO NORMATIVA 04/2017 </a:t>
            </a:r>
            <a:r>
              <a:rPr lang="pt-BR" sz="2400" dirty="0"/>
              <a:t> </a:t>
            </a:r>
          </a:p>
          <a:p>
            <a:endParaRPr lang="pt-BR" sz="2400" dirty="0"/>
          </a:p>
        </p:txBody>
      </p:sp>
    </p:spTree>
    <p:extLst>
      <p:ext uri="{BB962C8B-B14F-4D97-AF65-F5344CB8AC3E}">
        <p14:creationId xmlns:p14="http://schemas.microsoft.com/office/powerpoint/2010/main" val="17020285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endParaRPr lang="pt-BR" sz="2400" dirty="0"/>
          </a:p>
          <a:p>
            <a:r>
              <a:rPr lang="pt-BR" sz="2400" dirty="0"/>
              <a:t>Considerando a </a:t>
            </a:r>
            <a:r>
              <a:rPr lang="pt-BR" sz="2400" b="1" dirty="0"/>
              <a:t>obrigatoriedade da utilização integral dos Procedimentos Contábeis</a:t>
            </a:r>
            <a:r>
              <a:rPr lang="pt-BR" sz="2400" dirty="0"/>
              <a:t> Orçamentários, Patrimoniais e Específicos do Manual de Contabilidade Aplicado do Setor Público – MCASP, bem como do Plano de Contas Aplicado ao Setor Público – PCASP e do Manual dos Demonstrativos Fiscais – MDF, </a:t>
            </a:r>
            <a:r>
              <a:rPr lang="pt-BR" sz="2400" b="1" dirty="0"/>
              <a:t>instituídos pela Secretaria do Tesouro Nacional – STN do Ministério da Fazenda; </a:t>
            </a:r>
            <a:endParaRPr lang="pt-BR" sz="2400" dirty="0"/>
          </a:p>
          <a:p>
            <a:r>
              <a:rPr lang="pt-BR" sz="2400" dirty="0"/>
              <a:t> </a:t>
            </a:r>
          </a:p>
          <a:p>
            <a:r>
              <a:rPr lang="pt-BR" dirty="0"/>
              <a:t> </a:t>
            </a:r>
          </a:p>
        </p:txBody>
      </p:sp>
    </p:spTree>
    <p:extLst>
      <p:ext uri="{BB962C8B-B14F-4D97-AF65-F5344CB8AC3E}">
        <p14:creationId xmlns:p14="http://schemas.microsoft.com/office/powerpoint/2010/main" val="9880664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755576" y="16093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r>
              <a:rPr lang="pt-BR" b="1" dirty="0">
                <a:solidFill>
                  <a:schemeClr val="bg1"/>
                </a:solidFill>
              </a:rPr>
              <a:t> INSTRUÇÃO NORMATIVA 04/2017 </a:t>
            </a:r>
            <a:endParaRPr lang="pt-BR" dirty="0"/>
          </a:p>
          <a:p>
            <a:r>
              <a:rPr lang="pt-BR" dirty="0"/>
              <a:t> </a:t>
            </a:r>
            <a:endParaRPr lang="pt-BR" sz="2400" dirty="0"/>
          </a:p>
          <a:p>
            <a:r>
              <a:rPr lang="pt-BR" sz="2400" dirty="0"/>
              <a:t> </a:t>
            </a:r>
          </a:p>
          <a:p>
            <a:r>
              <a:rPr lang="pt-BR" sz="2400" dirty="0"/>
              <a:t>Considerando a Portaria Interministerial nº 163, de 4 de maio de 2001 e suas respectivas alterações, que dispõe da necessidade da </a:t>
            </a:r>
            <a:r>
              <a:rPr lang="pt-BR" sz="2400" b="1" dirty="0">
                <a:solidFill>
                  <a:srgbClr val="FFFF00"/>
                </a:solidFill>
              </a:rPr>
              <a:t>uniformização</a:t>
            </a:r>
            <a:r>
              <a:rPr lang="pt-BR" sz="2400" dirty="0"/>
              <a:t> dos procedimentos de execução orçamentária, com a utilização de uma </a:t>
            </a:r>
            <a:r>
              <a:rPr lang="pt-BR" sz="2400" b="1" dirty="0"/>
              <a:t>mesma classificação orçamentária de receitas e despesas públicas, no âmbito das três esferas de governo; </a:t>
            </a:r>
            <a:endParaRPr lang="pt-BR" sz="2400" dirty="0"/>
          </a:p>
          <a:p>
            <a:r>
              <a:rPr lang="pt-BR" sz="2400" dirty="0"/>
              <a:t> </a:t>
            </a:r>
          </a:p>
        </p:txBody>
      </p:sp>
    </p:spTree>
    <p:extLst>
      <p:ext uri="{BB962C8B-B14F-4D97-AF65-F5344CB8AC3E}">
        <p14:creationId xmlns:p14="http://schemas.microsoft.com/office/powerpoint/2010/main" val="39398976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mtClean="0"/>
              <a:t> </a:t>
            </a:r>
            <a:endParaRPr lang="pt-BR" sz="2400" smtClean="0"/>
          </a:p>
          <a:p>
            <a:r>
              <a:rPr lang="pt-BR" sz="2400" smtClean="0"/>
              <a:t> </a:t>
            </a:r>
          </a:p>
          <a:p>
            <a:r>
              <a:rPr lang="pt-BR" sz="2400" smtClean="0"/>
              <a:t>Considerando a Portaria da STN nº 136, de 6 de março de 2007, que </a:t>
            </a:r>
            <a:r>
              <a:rPr lang="pt-BR" sz="2400" b="1" smtClean="0"/>
              <a:t>cria o Grupo Técnico de Padronização de Procedimentos Contábeis</a:t>
            </a:r>
            <a:r>
              <a:rPr lang="pt-BR" sz="2400" smtClean="0"/>
              <a:t>, dispondo sobre sua composição e funcionamento; </a:t>
            </a:r>
          </a:p>
          <a:p>
            <a:r>
              <a:rPr lang="pt-BR" sz="2400" smtClean="0"/>
              <a:t> </a:t>
            </a:r>
          </a:p>
          <a:p>
            <a:r>
              <a:rPr lang="pt-BR" sz="2400" smtClean="0"/>
              <a:t> </a:t>
            </a:r>
            <a:endParaRPr lang="pt-BR" sz="2400" dirty="0"/>
          </a:p>
        </p:txBody>
      </p:sp>
      <p:sp>
        <p:nvSpPr>
          <p:cNvPr id="3" name="CaixaDeTexto 2"/>
          <p:cNvSpPr txBox="1"/>
          <p:nvPr/>
        </p:nvSpPr>
        <p:spPr>
          <a:xfrm>
            <a:off x="2339752" y="1700808"/>
            <a:ext cx="3850734" cy="369332"/>
          </a:xfrm>
          <a:prstGeom prst="rect">
            <a:avLst/>
          </a:prstGeom>
          <a:noFill/>
        </p:spPr>
        <p:txBody>
          <a:bodyPr wrap="none" rtlCol="0">
            <a:spAutoFit/>
          </a:bodyPr>
          <a:lstStyle/>
          <a:p>
            <a:r>
              <a:rPr lang="pt-BR" b="1" dirty="0">
                <a:solidFill>
                  <a:schemeClr val="bg1"/>
                </a:solidFill>
              </a:rPr>
              <a:t>INSTRUÇÃO NORMATIVA 04/2017</a:t>
            </a:r>
            <a:endParaRPr lang="pt-BR" dirty="0"/>
          </a:p>
        </p:txBody>
      </p:sp>
    </p:spTree>
    <p:extLst>
      <p:ext uri="{BB962C8B-B14F-4D97-AF65-F5344CB8AC3E}">
        <p14:creationId xmlns:p14="http://schemas.microsoft.com/office/powerpoint/2010/main" val="11191345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endParaRPr lang="pt-BR" sz="2400" dirty="0"/>
          </a:p>
          <a:p>
            <a:r>
              <a:rPr lang="pt-BR" sz="2400" dirty="0"/>
              <a:t> </a:t>
            </a:r>
          </a:p>
          <a:p>
            <a:r>
              <a:rPr lang="pt-BR" sz="2400" dirty="0"/>
              <a:t> </a:t>
            </a:r>
          </a:p>
          <a:p>
            <a:r>
              <a:rPr lang="pt-BR" sz="2400" dirty="0"/>
              <a:t>Considerando </a:t>
            </a:r>
            <a:r>
              <a:rPr lang="pt-BR" sz="2400" b="1" dirty="0"/>
              <a:t>o artigo 8º</a:t>
            </a:r>
            <a:r>
              <a:rPr lang="pt-BR" sz="2400" dirty="0"/>
              <a:t>, parágrafo único da Lei de Responsabilidade Fiscal, que trata sobre a </a:t>
            </a:r>
            <a:r>
              <a:rPr lang="pt-BR" sz="2400" b="1" dirty="0">
                <a:solidFill>
                  <a:srgbClr val="FFFF00"/>
                </a:solidFill>
              </a:rPr>
              <a:t>utilização exclusiva dos recursos legalmente vinculados a finalidade específica</a:t>
            </a:r>
            <a:r>
              <a:rPr lang="pt-BR" sz="2400" dirty="0"/>
              <a:t>, para atender ao objeto de sua vinculação, ainda que em exercício diverso daquele em que ocorrer o ingresso; </a:t>
            </a:r>
          </a:p>
          <a:p>
            <a:r>
              <a:rPr lang="pt-BR" sz="2400" dirty="0"/>
              <a:t> </a:t>
            </a:r>
          </a:p>
        </p:txBody>
      </p:sp>
      <p:sp>
        <p:nvSpPr>
          <p:cNvPr id="3" name="CaixaDeTexto 2"/>
          <p:cNvSpPr txBox="1"/>
          <p:nvPr/>
        </p:nvSpPr>
        <p:spPr>
          <a:xfrm>
            <a:off x="2267744" y="1458584"/>
            <a:ext cx="3850734" cy="369332"/>
          </a:xfrm>
          <a:prstGeom prst="rect">
            <a:avLst/>
          </a:prstGeom>
          <a:noFill/>
        </p:spPr>
        <p:txBody>
          <a:bodyPr wrap="none" rtlCol="0">
            <a:spAutoFit/>
          </a:bodyPr>
          <a:lstStyle/>
          <a:p>
            <a:r>
              <a:rPr lang="pt-BR" b="1" dirty="0">
                <a:solidFill>
                  <a:schemeClr val="bg1"/>
                </a:solidFill>
              </a:rPr>
              <a:t>INSTRUÇÃO NORMATIVA 04/2017</a:t>
            </a:r>
            <a:endParaRPr lang="pt-BR" dirty="0"/>
          </a:p>
        </p:txBody>
      </p:sp>
    </p:spTree>
    <p:extLst>
      <p:ext uri="{BB962C8B-B14F-4D97-AF65-F5344CB8AC3E}">
        <p14:creationId xmlns:p14="http://schemas.microsoft.com/office/powerpoint/2010/main" val="22202557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p>
          <a:p>
            <a:r>
              <a:rPr lang="pt-BR" sz="2400" dirty="0"/>
              <a:t>Art. 2º </a:t>
            </a:r>
            <a:r>
              <a:rPr lang="pt-BR" sz="2400" b="1" dirty="0"/>
              <a:t>Estão obrigados a enviar as remessas do SICAP/CONTÁBIL- ESTADUAL, todos os órgãos </a:t>
            </a:r>
            <a:r>
              <a:rPr lang="pt-BR" sz="2400" dirty="0"/>
              <a:t>e entidades da administração direta e indireta, bem como as fundações instituídas e mantidas pelo Poder Executivo do Estado, inclusive a Defensoria Pública, assim como o Poder Legislativo (Assembleia Legislativa e Tribunal de Contas), Judiciário e Ministério Público, excetuando as empresas estatais.</a:t>
            </a:r>
          </a:p>
          <a:p>
            <a:r>
              <a:rPr lang="pt-BR" sz="2400" dirty="0"/>
              <a:t>  </a:t>
            </a:r>
          </a:p>
          <a:p>
            <a:r>
              <a:rPr lang="pt-BR" dirty="0"/>
              <a:t> </a:t>
            </a:r>
          </a:p>
        </p:txBody>
      </p:sp>
    </p:spTree>
    <p:extLst>
      <p:ext uri="{BB962C8B-B14F-4D97-AF65-F5344CB8AC3E}">
        <p14:creationId xmlns:p14="http://schemas.microsoft.com/office/powerpoint/2010/main" val="36586747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99878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p>
          <a:p>
            <a:r>
              <a:rPr lang="pt-BR" sz="2000" dirty="0"/>
              <a:t>Art. 3º Para uniformização de procedimentos, o Tribunal de Contas disponibilizará no site oficial, a partir da aprovação desta Instrução Normativa, Layouts, Regras de Validação de Dados aplicáveis aos arquivos contábeis, em formato XML (</a:t>
            </a:r>
            <a:r>
              <a:rPr lang="pt-BR" sz="2000" dirty="0" err="1"/>
              <a:t>Extensible</a:t>
            </a:r>
            <a:r>
              <a:rPr lang="pt-BR" sz="2000" dirty="0"/>
              <a:t> </a:t>
            </a:r>
            <a:r>
              <a:rPr lang="pt-BR" sz="2000" dirty="0" err="1"/>
              <a:t>Markup</a:t>
            </a:r>
            <a:r>
              <a:rPr lang="pt-BR" sz="2000" dirty="0"/>
              <a:t> </a:t>
            </a:r>
            <a:r>
              <a:rPr lang="pt-BR" sz="2000" dirty="0" err="1"/>
              <a:t>Language</a:t>
            </a:r>
            <a:r>
              <a:rPr lang="pt-BR" sz="2000" dirty="0"/>
              <a:t>), PCASP, Ementários da Receita e da Despesa Orçamentárias, e Fonte/Destinação de Recursos, a todos os órgãos e entidades referidos no artigo 2º, e serão formalizadas </a:t>
            </a:r>
            <a:r>
              <a:rPr lang="pt-BR" sz="2000" b="1" dirty="0">
                <a:solidFill>
                  <a:srgbClr val="FFFF00"/>
                </a:solidFill>
              </a:rPr>
              <a:t>por meio de Portarias</a:t>
            </a:r>
            <a:r>
              <a:rPr lang="pt-BR" sz="2000" dirty="0"/>
              <a:t> expedidas pelo Presidente do Tribunal de Contas. </a:t>
            </a:r>
            <a:endParaRPr lang="pt-BR" sz="2000" dirty="0" smtClean="0"/>
          </a:p>
          <a:p>
            <a:endParaRPr lang="pt-BR" sz="2000" dirty="0"/>
          </a:p>
          <a:p>
            <a:r>
              <a:rPr lang="pt-BR" sz="2000" dirty="0"/>
              <a:t>Parágrafo único. As alterações no sistema SICAP/CONTÁBIL – ESTADUAL, que não impliquem em modificação na presente Instrução Normativa, também serão realizadas </a:t>
            </a:r>
            <a:r>
              <a:rPr lang="pt-BR" sz="2000" b="1" dirty="0">
                <a:solidFill>
                  <a:srgbClr val="FFFF00"/>
                </a:solidFill>
              </a:rPr>
              <a:t>mediante Portaria</a:t>
            </a:r>
            <a:r>
              <a:rPr lang="pt-BR" sz="2000" dirty="0"/>
              <a:t>. </a:t>
            </a:r>
          </a:p>
          <a:p>
            <a:r>
              <a:rPr lang="pt-BR" dirty="0"/>
              <a:t> </a:t>
            </a:r>
          </a:p>
        </p:txBody>
      </p:sp>
    </p:spTree>
    <p:extLst>
      <p:ext uri="{BB962C8B-B14F-4D97-AF65-F5344CB8AC3E}">
        <p14:creationId xmlns:p14="http://schemas.microsoft.com/office/powerpoint/2010/main" val="18562623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r>
              <a:rPr lang="pt-BR" b="1" dirty="0">
                <a:solidFill>
                  <a:schemeClr val="bg1"/>
                </a:solidFill>
              </a:rPr>
              <a:t>INSTRUÇÃO NORMATIVA </a:t>
            </a:r>
            <a:r>
              <a:rPr lang="pt-BR" b="1" dirty="0" smtClean="0">
                <a:solidFill>
                  <a:schemeClr val="bg1"/>
                </a:solidFill>
              </a:rPr>
              <a:t>04/2017</a:t>
            </a:r>
          </a:p>
          <a:p>
            <a:endParaRPr lang="pt-BR" dirty="0"/>
          </a:p>
          <a:p>
            <a:r>
              <a:rPr lang="pt-BR" sz="2400" dirty="0" smtClean="0"/>
              <a:t>Art</a:t>
            </a:r>
            <a:r>
              <a:rPr lang="pt-BR" sz="2400" dirty="0"/>
              <a:t>. 4º </a:t>
            </a:r>
            <a:r>
              <a:rPr lang="pt-BR" sz="2400" b="1" dirty="0"/>
              <a:t>Todos os órgãos e entidades estaduais</a:t>
            </a:r>
            <a:r>
              <a:rPr lang="pt-BR" sz="2400" dirty="0"/>
              <a:t> relacionados nesta norma, </a:t>
            </a:r>
            <a:r>
              <a:rPr lang="pt-BR" sz="2400" b="1" dirty="0"/>
              <a:t>deverão adquirir junto a entidade certificadora, serviço de assinatura digital a ser utilizado pelo </a:t>
            </a:r>
            <a:r>
              <a:rPr lang="pt-BR" sz="2400" b="1" dirty="0">
                <a:solidFill>
                  <a:srgbClr val="FFFF00"/>
                </a:solidFill>
              </a:rPr>
              <a:t>gestor da unidade jurisdicionada, contador e responsável pela execução orçamentário-financeira</a:t>
            </a:r>
            <a:r>
              <a:rPr lang="pt-BR" sz="2400" b="1" dirty="0"/>
              <a:t>,</a:t>
            </a:r>
            <a:r>
              <a:rPr lang="pt-BR" sz="2400" dirty="0"/>
              <a:t> quando da transmissão das informações de que trata esta Instrução Normativa.</a:t>
            </a:r>
          </a:p>
          <a:p>
            <a:r>
              <a:rPr lang="pt-BR" sz="2400" dirty="0"/>
              <a:t> </a:t>
            </a:r>
          </a:p>
        </p:txBody>
      </p:sp>
      <p:sp>
        <p:nvSpPr>
          <p:cNvPr id="3" name="Seta para a esquerda e para cima 2"/>
          <p:cNvSpPr/>
          <p:nvPr/>
        </p:nvSpPr>
        <p:spPr>
          <a:xfrm>
            <a:off x="7740352" y="4485571"/>
            <a:ext cx="490352" cy="1368152"/>
          </a:xfrm>
          <a:prstGeom prst="leftUpArrow">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CaixaDeTexto 3"/>
          <p:cNvSpPr txBox="1"/>
          <p:nvPr/>
        </p:nvSpPr>
        <p:spPr>
          <a:xfrm>
            <a:off x="1890674" y="5525041"/>
            <a:ext cx="5849678" cy="369332"/>
          </a:xfrm>
          <a:prstGeom prst="rect">
            <a:avLst/>
          </a:prstGeom>
          <a:noFill/>
        </p:spPr>
        <p:txBody>
          <a:bodyPr wrap="none" rtlCol="0">
            <a:spAutoFit/>
          </a:bodyPr>
          <a:lstStyle/>
          <a:p>
            <a:r>
              <a:rPr lang="pt-BR" b="1" dirty="0" smtClean="0">
                <a:solidFill>
                  <a:srgbClr val="92D050"/>
                </a:solidFill>
              </a:rPr>
              <a:t>Responsável do setor de administração e finanças</a:t>
            </a:r>
            <a:endParaRPr lang="pt-BR" b="1" dirty="0">
              <a:solidFill>
                <a:srgbClr val="92D050"/>
              </a:solidFill>
            </a:endParaRPr>
          </a:p>
        </p:txBody>
      </p:sp>
    </p:spTree>
    <p:extLst>
      <p:ext uri="{BB962C8B-B14F-4D97-AF65-F5344CB8AC3E}">
        <p14:creationId xmlns:p14="http://schemas.microsoft.com/office/powerpoint/2010/main" val="6699244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endParaRPr lang="pt-BR" sz="2400" dirty="0"/>
          </a:p>
          <a:p>
            <a:r>
              <a:rPr lang="pt-BR" sz="2400" dirty="0"/>
              <a:t> </a:t>
            </a:r>
          </a:p>
          <a:p>
            <a:r>
              <a:rPr lang="pt-BR" sz="2400" dirty="0"/>
              <a:t>Art. 5º Deverão ser observadas pelo responsável as seguintes determinações</a:t>
            </a:r>
            <a:r>
              <a:rPr lang="pt-BR" sz="2400" dirty="0" smtClean="0"/>
              <a:t>:</a:t>
            </a:r>
            <a:endParaRPr lang="pt-BR" sz="1200" dirty="0" smtClean="0"/>
          </a:p>
          <a:p>
            <a:endParaRPr lang="pt-BR" sz="1200" dirty="0" smtClean="0"/>
          </a:p>
          <a:p>
            <a:r>
              <a:rPr lang="pt-BR" sz="2400" dirty="0" smtClean="0"/>
              <a:t>I </a:t>
            </a:r>
            <a:r>
              <a:rPr lang="pt-BR" sz="2400" dirty="0"/>
              <a:t>– </a:t>
            </a:r>
            <a:r>
              <a:rPr lang="pt-BR" sz="2400" b="1" dirty="0"/>
              <a:t>Elaboração da proposta orçamentária observando-se as contas dos Ementários da Receita e da Despesa Orçamentárias e as Fonte/Destinação de Recursos;</a:t>
            </a:r>
            <a:endParaRPr lang="pt-BR" sz="1200" b="1" dirty="0"/>
          </a:p>
          <a:p>
            <a:r>
              <a:rPr lang="pt-BR" sz="1200" dirty="0"/>
              <a:t> </a:t>
            </a:r>
            <a:endParaRPr lang="pt-BR" sz="1200" dirty="0" smtClean="0"/>
          </a:p>
          <a:p>
            <a:r>
              <a:rPr lang="pt-BR" sz="2400" dirty="0" smtClean="0"/>
              <a:t>II </a:t>
            </a:r>
            <a:r>
              <a:rPr lang="pt-BR" sz="2400" dirty="0"/>
              <a:t>– As contas de receitas orçamentárias, em seu nível analítico, deverão estar associadas a códigos próprios de recursos, denominados de </a:t>
            </a:r>
            <a:r>
              <a:rPr lang="pt-BR" sz="2400" b="1" dirty="0">
                <a:solidFill>
                  <a:srgbClr val="FFFF00"/>
                </a:solidFill>
              </a:rPr>
              <a:t>Fonte/Destinação de Recursos; </a:t>
            </a:r>
            <a:r>
              <a:rPr lang="pt-BR" sz="1600" b="1" dirty="0">
                <a:solidFill>
                  <a:srgbClr val="FFFF00"/>
                </a:solidFill>
              </a:rPr>
              <a:t> </a:t>
            </a:r>
          </a:p>
        </p:txBody>
      </p:sp>
    </p:spTree>
    <p:extLst>
      <p:ext uri="{BB962C8B-B14F-4D97-AF65-F5344CB8AC3E}">
        <p14:creationId xmlns:p14="http://schemas.microsoft.com/office/powerpoint/2010/main" val="3288421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endParaRPr lang="pt-BR" sz="2400" dirty="0"/>
          </a:p>
          <a:p>
            <a:r>
              <a:rPr lang="pt-BR" sz="2400" dirty="0"/>
              <a:t> </a:t>
            </a:r>
          </a:p>
          <a:p>
            <a:r>
              <a:rPr lang="pt-BR" sz="2400" dirty="0"/>
              <a:t>III - Nos </a:t>
            </a:r>
            <a:r>
              <a:rPr lang="pt-BR" sz="2400" b="1" dirty="0"/>
              <a:t>empenhos deverão constar</a:t>
            </a:r>
            <a:r>
              <a:rPr lang="pt-BR" sz="2400" dirty="0"/>
              <a:t>, obrigatoriamente, o </a:t>
            </a:r>
            <a:r>
              <a:rPr lang="pt-BR" sz="2400" b="1" dirty="0">
                <a:solidFill>
                  <a:srgbClr val="FFFF00"/>
                </a:solidFill>
              </a:rPr>
              <a:t>código do recurso vinculado</a:t>
            </a:r>
            <a:r>
              <a:rPr lang="pt-BR" sz="2400" dirty="0"/>
              <a:t> à receita orçamentária da qual correrá a despesa respectiva, bem como a </a:t>
            </a:r>
            <a:r>
              <a:rPr lang="pt-BR" sz="2400" b="1" dirty="0">
                <a:solidFill>
                  <a:srgbClr val="FFFF00"/>
                </a:solidFill>
              </a:rPr>
              <a:t>modalidade de licitação</a:t>
            </a:r>
            <a:r>
              <a:rPr lang="pt-BR" sz="2400" dirty="0"/>
              <a:t>, além destes, em se tratando de obras, deverá conter ainda o </a:t>
            </a:r>
            <a:r>
              <a:rPr lang="pt-BR" sz="2400" b="1" dirty="0">
                <a:solidFill>
                  <a:srgbClr val="FFFF00"/>
                </a:solidFill>
              </a:rPr>
              <a:t>código da obra</a:t>
            </a:r>
            <a:r>
              <a:rPr lang="pt-BR" sz="2400" dirty="0">
                <a:solidFill>
                  <a:srgbClr val="FFFF00"/>
                </a:solidFill>
              </a:rPr>
              <a:t> </a:t>
            </a:r>
            <a:r>
              <a:rPr lang="pt-BR" sz="2400" dirty="0"/>
              <a:t>correspondente.  Desenho da Nota de </a:t>
            </a:r>
            <a:r>
              <a:rPr lang="pt-BR" sz="2400" dirty="0" smtClean="0"/>
              <a:t>Empenho.                 </a:t>
            </a:r>
            <a:r>
              <a:rPr lang="pt-BR" sz="2000" b="1" dirty="0" smtClean="0">
                <a:solidFill>
                  <a:srgbClr val="92D050"/>
                </a:solidFill>
              </a:rPr>
              <a:t>(nº Contrato)</a:t>
            </a:r>
          </a:p>
          <a:p>
            <a:endParaRPr lang="pt-BR" sz="2400" dirty="0" smtClean="0"/>
          </a:p>
          <a:p>
            <a:r>
              <a:rPr lang="pt-BR" sz="2400" dirty="0"/>
              <a:t>IV – Registros Contábeis em consonância com o PCASP;</a:t>
            </a:r>
          </a:p>
          <a:p>
            <a:endParaRPr lang="pt-BR" sz="1200" dirty="0"/>
          </a:p>
          <a:p>
            <a:r>
              <a:rPr lang="pt-BR" sz="1200" dirty="0"/>
              <a:t> </a:t>
            </a:r>
          </a:p>
        </p:txBody>
      </p:sp>
    </p:spTree>
    <p:extLst>
      <p:ext uri="{BB962C8B-B14F-4D97-AF65-F5344CB8AC3E}">
        <p14:creationId xmlns:p14="http://schemas.microsoft.com/office/powerpoint/2010/main" val="9702265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9" name="Retângulo de cantos arredondados 8"/>
          <p:cNvSpPr/>
          <p:nvPr/>
        </p:nvSpPr>
        <p:spPr>
          <a:xfrm>
            <a:off x="1859378" y="1797636"/>
            <a:ext cx="3168352" cy="19560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t>Em 2007 foi Instituído e Regulamentado o SICAP municípios através da Instrução Normativa nº 008/2007</a:t>
            </a:r>
            <a:endParaRPr lang="pt-BR" sz="2000" b="1" dirty="0"/>
          </a:p>
        </p:txBody>
      </p:sp>
      <p:sp>
        <p:nvSpPr>
          <p:cNvPr id="12" name="Retângulo de cantos arredondados 11"/>
          <p:cNvSpPr/>
          <p:nvPr/>
        </p:nvSpPr>
        <p:spPr>
          <a:xfrm>
            <a:off x="1844982" y="4077072"/>
            <a:ext cx="3148846" cy="1564896"/>
          </a:xfrm>
          <a:prstGeom prst="roundRect">
            <a:avLst>
              <a:gd name="adj" fmla="val 82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t>Em 2008 as remessas eram encaminhadas  em paralelo à prestação de contas em papel</a:t>
            </a:r>
            <a:endParaRPr lang="pt-BR" sz="2000" dirty="0"/>
          </a:p>
        </p:txBody>
      </p:sp>
      <p:sp>
        <p:nvSpPr>
          <p:cNvPr id="3" name="CaixaDeTexto 2"/>
          <p:cNvSpPr txBox="1"/>
          <p:nvPr/>
        </p:nvSpPr>
        <p:spPr>
          <a:xfrm>
            <a:off x="1002769" y="900297"/>
            <a:ext cx="7363951" cy="461665"/>
          </a:xfrm>
          <a:prstGeom prst="rect">
            <a:avLst/>
          </a:prstGeom>
          <a:noFill/>
        </p:spPr>
        <p:txBody>
          <a:bodyPr wrap="square" rtlCol="0">
            <a:spAutoFit/>
          </a:bodyPr>
          <a:lstStyle/>
          <a:p>
            <a:r>
              <a:rPr lang="pt-BR" sz="2400" b="1" dirty="0" smtClean="0"/>
              <a:t>Histórico</a:t>
            </a:r>
            <a:r>
              <a:rPr lang="pt-BR" sz="2400" dirty="0" smtClean="0"/>
              <a:t>:     </a:t>
            </a:r>
            <a:r>
              <a:rPr lang="pt-BR" sz="2400" b="1" dirty="0" smtClean="0"/>
              <a:t>Municípios</a:t>
            </a:r>
            <a:r>
              <a:rPr lang="pt-BR" sz="2400" dirty="0" smtClean="0"/>
              <a:t>                        </a:t>
            </a:r>
            <a:r>
              <a:rPr lang="pt-BR" sz="2400" b="1" dirty="0" smtClean="0"/>
              <a:t>Estado</a:t>
            </a:r>
            <a:endParaRPr lang="pt-BR" sz="2400" b="1" dirty="0"/>
          </a:p>
        </p:txBody>
      </p:sp>
      <p:sp>
        <p:nvSpPr>
          <p:cNvPr id="11" name="Retângulo de cantos arredondados 10"/>
          <p:cNvSpPr/>
          <p:nvPr/>
        </p:nvSpPr>
        <p:spPr>
          <a:xfrm>
            <a:off x="5523531" y="1791393"/>
            <a:ext cx="3168352" cy="196231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t>Em 2017 foi Instituído o SICAP Estadual através da Instrução Normativa nº 004/2017</a:t>
            </a:r>
            <a:endParaRPr lang="pt-BR" sz="2000" b="1" dirty="0"/>
          </a:p>
        </p:txBody>
      </p:sp>
      <p:sp>
        <p:nvSpPr>
          <p:cNvPr id="14" name="Retângulo de cantos arredondados 13"/>
          <p:cNvSpPr/>
          <p:nvPr/>
        </p:nvSpPr>
        <p:spPr>
          <a:xfrm>
            <a:off x="5594296" y="4077072"/>
            <a:ext cx="3148846" cy="1568330"/>
          </a:xfrm>
          <a:prstGeom prst="roundRect">
            <a:avLst>
              <a:gd name="adj" fmla="val 82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t>Em 2018 – elaboração dos layouts dos arquivos, matrizes e testes</a:t>
            </a:r>
            <a:endParaRPr lang="pt-BR" sz="2000" dirty="0"/>
          </a:p>
        </p:txBody>
      </p:sp>
      <p:sp>
        <p:nvSpPr>
          <p:cNvPr id="7" name="Seta para baixo 6"/>
          <p:cNvSpPr/>
          <p:nvPr/>
        </p:nvSpPr>
        <p:spPr>
          <a:xfrm>
            <a:off x="3287541" y="1322589"/>
            <a:ext cx="484632" cy="437433"/>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Seta para baixo 16"/>
          <p:cNvSpPr/>
          <p:nvPr/>
        </p:nvSpPr>
        <p:spPr>
          <a:xfrm>
            <a:off x="6643653" y="1300167"/>
            <a:ext cx="484632" cy="445933"/>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835661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1"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p>
          <a:p>
            <a:r>
              <a:rPr lang="pt-BR" sz="2200" dirty="0"/>
              <a:t>Art. 6º Os Ordenadores de Despesas dos órgãos e entidades da administração direta e indireta, bem como das fundações instituídas e mantidas pelo Poder Público do Estado, inclusive a Defensoria Pública, e dos demais Poderes, Legislativo (Assembleia e Tribunal de Contas), Judiciário e Ministério Público, que constituem unidade orçamentária autônoma, </a:t>
            </a:r>
            <a:r>
              <a:rPr lang="pt-BR" sz="2200" b="1" dirty="0">
                <a:solidFill>
                  <a:srgbClr val="FFFF00"/>
                </a:solidFill>
              </a:rPr>
              <a:t>efetuarão, mensalmente, a remessa das informações exigidas pelo SICAP/CONTÁBIL – ESTADUAL, por meio eletrônico e com assinatura digital</a:t>
            </a:r>
            <a:r>
              <a:rPr lang="pt-BR" sz="2200" dirty="0"/>
              <a:t> emitida pela autoridade certificadora, com vistas ao exercício do controle externo jurisdicional deste Tribunal de Contas.  </a:t>
            </a:r>
          </a:p>
        </p:txBody>
      </p:sp>
    </p:spTree>
    <p:extLst>
      <p:ext uri="{BB962C8B-B14F-4D97-AF65-F5344CB8AC3E}">
        <p14:creationId xmlns:p14="http://schemas.microsoft.com/office/powerpoint/2010/main" val="38305323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p>
          <a:p>
            <a:r>
              <a:rPr lang="pt-BR" sz="2400" dirty="0"/>
              <a:t>Art. 7º </a:t>
            </a:r>
            <a:r>
              <a:rPr lang="pt-BR" sz="2400" b="1" dirty="0">
                <a:solidFill>
                  <a:srgbClr val="FFFF00"/>
                </a:solidFill>
              </a:rPr>
              <a:t>O Chefe do Poder Executivo efetuará a remessa das Contas Consolidadas </a:t>
            </a:r>
            <a:r>
              <a:rPr lang="pt-BR" sz="2400" dirty="0"/>
              <a:t>exigidas pelo SICAP/CONTÁBIL – ESTADUAL, por meio eletrônico e com assinatura digital emitida pela autoridade certificadora, no prazo previsto no Regimento Interno deste Tribunal. </a:t>
            </a:r>
          </a:p>
        </p:txBody>
      </p:sp>
      <p:sp>
        <p:nvSpPr>
          <p:cNvPr id="3" name="CaixaDeTexto 2"/>
          <p:cNvSpPr txBox="1"/>
          <p:nvPr/>
        </p:nvSpPr>
        <p:spPr>
          <a:xfrm>
            <a:off x="2267744" y="1320085"/>
            <a:ext cx="3850734" cy="646331"/>
          </a:xfrm>
          <a:prstGeom prst="rect">
            <a:avLst/>
          </a:prstGeom>
          <a:noFill/>
        </p:spPr>
        <p:txBody>
          <a:bodyPr wrap="none" rtlCol="0">
            <a:spAutoFit/>
          </a:bodyPr>
          <a:lstStyle/>
          <a:p>
            <a:r>
              <a:rPr lang="pt-BR" b="1" dirty="0">
                <a:solidFill>
                  <a:schemeClr val="bg1"/>
                </a:solidFill>
              </a:rPr>
              <a:t>INSTRUÇÃO NORMATIVA 04/2017</a:t>
            </a:r>
            <a:endParaRPr lang="pt-BR" dirty="0"/>
          </a:p>
          <a:p>
            <a:endParaRPr lang="pt-BR" dirty="0"/>
          </a:p>
        </p:txBody>
      </p:sp>
    </p:spTree>
    <p:extLst>
      <p:ext uri="{BB962C8B-B14F-4D97-AF65-F5344CB8AC3E}">
        <p14:creationId xmlns:p14="http://schemas.microsoft.com/office/powerpoint/2010/main" val="19331560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40" y="661921"/>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pt-BR" dirty="0"/>
          </a:p>
        </p:txBody>
      </p:sp>
      <p:sp>
        <p:nvSpPr>
          <p:cNvPr id="9" name="CaixaDeTexto 8"/>
          <p:cNvSpPr txBox="1"/>
          <p:nvPr/>
        </p:nvSpPr>
        <p:spPr>
          <a:xfrm>
            <a:off x="2051720" y="1078726"/>
            <a:ext cx="6120680" cy="5078313"/>
          </a:xfrm>
          <a:prstGeom prst="rect">
            <a:avLst/>
          </a:prstGeom>
          <a:noFill/>
        </p:spPr>
        <p:txBody>
          <a:bodyPr wrap="square" rtlCol="0">
            <a:spAutoFit/>
          </a:bodyPr>
          <a:lstStyle/>
          <a:p>
            <a:r>
              <a:rPr lang="pt-BR" dirty="0">
                <a:solidFill>
                  <a:schemeClr val="bg1">
                    <a:lumMod val="95000"/>
                  </a:schemeClr>
                </a:solidFill>
              </a:rPr>
              <a:t>Art. 8º As remessas previstas nos artigos 9º e 10 obedecerão, obrigatoriamente, o seguinte </a:t>
            </a:r>
            <a:r>
              <a:rPr lang="pt-BR" dirty="0" smtClean="0">
                <a:solidFill>
                  <a:schemeClr val="bg1">
                    <a:lumMod val="95000"/>
                  </a:schemeClr>
                </a:solidFill>
              </a:rPr>
              <a:t>cronograma:</a:t>
            </a:r>
          </a:p>
          <a:p>
            <a:endParaRPr lang="pt-BR" dirty="0" smtClean="0">
              <a:solidFill>
                <a:schemeClr val="bg1">
                  <a:lumMod val="95000"/>
                </a:schemeClr>
              </a:solidFill>
            </a:endParaRPr>
          </a:p>
          <a:p>
            <a:endParaRPr lang="pt-BR" dirty="0">
              <a:solidFill>
                <a:schemeClr val="bg1">
                  <a:lumMod val="95000"/>
                </a:schemeClr>
              </a:solidFill>
            </a:endParaRPr>
          </a:p>
          <a:p>
            <a:endParaRPr lang="pt-BR" dirty="0" smtClean="0">
              <a:solidFill>
                <a:schemeClr val="bg1">
                  <a:lumMod val="95000"/>
                </a:schemeClr>
              </a:solidFill>
            </a:endParaRPr>
          </a:p>
          <a:p>
            <a:endParaRPr lang="pt-BR" dirty="0">
              <a:solidFill>
                <a:schemeClr val="bg1">
                  <a:lumMod val="95000"/>
                </a:schemeClr>
              </a:solidFill>
            </a:endParaRPr>
          </a:p>
          <a:p>
            <a:endParaRPr lang="pt-BR" dirty="0" smtClean="0">
              <a:solidFill>
                <a:schemeClr val="bg1">
                  <a:lumMod val="95000"/>
                </a:schemeClr>
              </a:solidFill>
            </a:endParaRPr>
          </a:p>
          <a:p>
            <a:endParaRPr lang="pt-BR" dirty="0">
              <a:solidFill>
                <a:schemeClr val="bg1">
                  <a:lumMod val="95000"/>
                </a:schemeClr>
              </a:solidFill>
            </a:endParaRPr>
          </a:p>
          <a:p>
            <a:endParaRPr lang="pt-BR" dirty="0" smtClean="0">
              <a:solidFill>
                <a:schemeClr val="bg1">
                  <a:lumMod val="95000"/>
                </a:schemeClr>
              </a:solidFill>
            </a:endParaRPr>
          </a:p>
          <a:p>
            <a:endParaRPr lang="pt-BR" dirty="0">
              <a:solidFill>
                <a:schemeClr val="bg1">
                  <a:lumMod val="95000"/>
                </a:schemeClr>
              </a:solidFill>
            </a:endParaRPr>
          </a:p>
          <a:p>
            <a:endParaRPr lang="pt-BR" dirty="0" smtClean="0">
              <a:solidFill>
                <a:schemeClr val="bg1">
                  <a:lumMod val="95000"/>
                </a:schemeClr>
              </a:solidFill>
            </a:endParaRPr>
          </a:p>
          <a:p>
            <a:endParaRPr lang="pt-BR" dirty="0">
              <a:solidFill>
                <a:schemeClr val="bg1">
                  <a:lumMod val="95000"/>
                </a:schemeClr>
              </a:solidFill>
            </a:endParaRPr>
          </a:p>
          <a:p>
            <a:endParaRPr lang="pt-BR" dirty="0" smtClean="0">
              <a:solidFill>
                <a:schemeClr val="bg1">
                  <a:lumMod val="95000"/>
                </a:schemeClr>
              </a:solidFill>
            </a:endParaRPr>
          </a:p>
          <a:p>
            <a:endParaRPr lang="pt-BR" dirty="0">
              <a:solidFill>
                <a:schemeClr val="bg1">
                  <a:lumMod val="95000"/>
                </a:schemeClr>
              </a:solidFill>
            </a:endParaRPr>
          </a:p>
          <a:p>
            <a:endParaRPr lang="pt-BR" dirty="0" smtClean="0">
              <a:solidFill>
                <a:schemeClr val="bg1">
                  <a:lumMod val="95000"/>
                </a:schemeClr>
              </a:solidFill>
            </a:endParaRPr>
          </a:p>
          <a:p>
            <a:endParaRPr lang="pt-BR" dirty="0">
              <a:solidFill>
                <a:schemeClr val="bg1">
                  <a:lumMod val="95000"/>
                </a:schemeClr>
              </a:solidFill>
            </a:endParaRPr>
          </a:p>
          <a:p>
            <a:endParaRPr lang="pt-BR" dirty="0">
              <a:solidFill>
                <a:schemeClr val="bg1">
                  <a:lumMod val="95000"/>
                </a:schemeClr>
              </a:solidFill>
            </a:endParaRPr>
          </a:p>
        </p:txBody>
      </p:sp>
      <p:sp>
        <p:nvSpPr>
          <p:cNvPr id="11"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100" b="0" i="0" u="none" strike="noStrike" cap="none" normalizeH="0" baseline="0" smtClean="0">
                <a:ln>
                  <a:noFill/>
                </a:ln>
                <a:solidFill>
                  <a:srgbClr val="00B050"/>
                </a:solidFill>
                <a:effectLst/>
                <a:latin typeface="Arial" panose="020B0604020202020204" pitchFamily="34" charset="0"/>
                <a:ea typeface="Calibri" panose="020F0502020204030204" pitchFamily="34" charset="0"/>
                <a:cs typeface="Arial" panose="020B0604020202020204" pitchFamily="34" charset="0"/>
              </a:rPr>
              <a:t>:</a:t>
            </a:r>
            <a:endParaRPr kumimoji="0" lang="pt-BR" altLang="pt-BR" sz="7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altLang="pt-BR" sz="1800" b="0" i="0" u="none" strike="noStrike" cap="none" normalizeH="0" baseline="0" smtClean="0">
              <a:ln>
                <a:noFill/>
              </a:ln>
              <a:solidFill>
                <a:schemeClr val="tx1"/>
              </a:solidFill>
              <a:effectLst/>
              <a:latin typeface="Arial" panose="020B0604020202020204" pitchFamily="34" charset="0"/>
            </a:endParaRPr>
          </a:p>
        </p:txBody>
      </p:sp>
      <p:pic>
        <p:nvPicPr>
          <p:cNvPr id="1028" name="Imagem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1040" y="1916832"/>
            <a:ext cx="6779647" cy="403244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6"/>
          <p:cNvSpPr>
            <a:spLocks noChangeArrowheads="1"/>
          </p:cNvSpPr>
          <p:nvPr/>
        </p:nvSpPr>
        <p:spPr bwMode="auto">
          <a:xfrm>
            <a:off x="0" y="3038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Tree>
    <p:extLst>
      <p:ext uri="{BB962C8B-B14F-4D97-AF65-F5344CB8AC3E}">
        <p14:creationId xmlns:p14="http://schemas.microsoft.com/office/powerpoint/2010/main" val="29719431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2" y="59514"/>
            <a:ext cx="7920879" cy="7041894"/>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r>
              <a:rPr lang="pt-BR" sz="2400" dirty="0" smtClean="0"/>
              <a:t>§ </a:t>
            </a:r>
            <a:r>
              <a:rPr lang="pt-BR" sz="2400" dirty="0"/>
              <a:t>1º Caso as datas acima determinadas, tanto na abertura das remessas quanto no fechamento das mesmas, coincidam com recesso regimental ou em dia que não houver expediente no âmbito deste Tribunal de Contas, </a:t>
            </a:r>
            <a:r>
              <a:rPr lang="pt-BR" sz="2400" b="1" dirty="0">
                <a:solidFill>
                  <a:srgbClr val="FFFF00"/>
                </a:solidFill>
              </a:rPr>
              <a:t>será considerado o próximo dia útil subsequente</a:t>
            </a:r>
            <a:r>
              <a:rPr lang="pt-BR" sz="2400" dirty="0"/>
              <a:t>.</a:t>
            </a:r>
          </a:p>
          <a:p>
            <a:r>
              <a:rPr lang="pt-BR" sz="1000" dirty="0"/>
              <a:t> </a:t>
            </a:r>
          </a:p>
          <a:p>
            <a:r>
              <a:rPr lang="pt-BR" sz="1000" dirty="0"/>
              <a:t> </a:t>
            </a:r>
          </a:p>
          <a:p>
            <a:r>
              <a:rPr lang="pt-BR" sz="2400" dirty="0"/>
              <a:t>§ 2º Após o recebimento das informações, o Tribunal de Contas do Tocantins, através do SICAP/CONTÁBIL – ESTADUAL, </a:t>
            </a:r>
            <a:r>
              <a:rPr lang="pt-BR" sz="2400" b="1" dirty="0">
                <a:solidFill>
                  <a:srgbClr val="FFFF00"/>
                </a:solidFill>
              </a:rPr>
              <a:t>disponibilizará comprovante do recebimento dos dados contábeis transmitidos. </a:t>
            </a:r>
            <a:endParaRPr lang="pt-BR" sz="2400" dirty="0">
              <a:solidFill>
                <a:srgbClr val="FFFF00"/>
              </a:solidFill>
            </a:endParaRPr>
          </a:p>
        </p:txBody>
      </p:sp>
    </p:spTree>
    <p:extLst>
      <p:ext uri="{BB962C8B-B14F-4D97-AF65-F5344CB8AC3E}">
        <p14:creationId xmlns:p14="http://schemas.microsoft.com/office/powerpoint/2010/main" val="30692871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smtClean="0"/>
              <a:t> </a:t>
            </a:r>
            <a:r>
              <a:rPr lang="pt-BR" sz="2200" dirty="0"/>
              <a:t>§ 3º As unidades jurisdicionadas que forem submetidas a processos de </a:t>
            </a:r>
            <a:r>
              <a:rPr lang="pt-BR" sz="2200" b="1" dirty="0"/>
              <a:t>extinção, liquidação, dissolução, transformação, fusão, incorporação ou desestatização</a:t>
            </a:r>
            <a:r>
              <a:rPr lang="pt-BR" sz="2200" dirty="0"/>
              <a:t> durante o exercício, devem enviar os dados relativos as contas extraordinárias, por meio da </a:t>
            </a:r>
            <a:r>
              <a:rPr lang="pt-BR" sz="2200" b="1" dirty="0">
                <a:solidFill>
                  <a:srgbClr val="FFFF00"/>
                </a:solidFill>
              </a:rPr>
              <a:t>16ª Remessa</a:t>
            </a:r>
            <a:r>
              <a:rPr lang="pt-BR" sz="2200" dirty="0">
                <a:solidFill>
                  <a:srgbClr val="FFFF00"/>
                </a:solidFill>
              </a:rPr>
              <a:t> </a:t>
            </a:r>
            <a:r>
              <a:rPr lang="pt-BR" sz="2200" dirty="0"/>
              <a:t>– Prestação de Contas Extraordinária </a:t>
            </a:r>
            <a:r>
              <a:rPr lang="pt-BR" sz="2200" b="1" dirty="0">
                <a:solidFill>
                  <a:srgbClr val="FFFF00"/>
                </a:solidFill>
              </a:rPr>
              <a:t>em até 60 (sessenta)</a:t>
            </a:r>
            <a:r>
              <a:rPr lang="pt-BR" sz="2200" dirty="0">
                <a:solidFill>
                  <a:srgbClr val="FFFF00"/>
                </a:solidFill>
              </a:rPr>
              <a:t> dias</a:t>
            </a:r>
            <a:r>
              <a:rPr lang="pt-BR" sz="2200" dirty="0"/>
              <a:t>, a contar da data do ato de autorização do processo modificador. </a:t>
            </a:r>
          </a:p>
          <a:p>
            <a:r>
              <a:rPr lang="pt-BR" sz="2200" dirty="0"/>
              <a:t> </a:t>
            </a:r>
          </a:p>
          <a:p>
            <a:r>
              <a:rPr lang="pt-BR" sz="2200" dirty="0"/>
              <a:t>§ 4º Os dados da execução físico-financeira de programas e ações devem ser enviados nas remessas quadrimestrais. </a:t>
            </a:r>
            <a:r>
              <a:rPr lang="pt-BR" sz="2200" b="1" dirty="0" smtClean="0">
                <a:solidFill>
                  <a:srgbClr val="92D050"/>
                </a:solidFill>
              </a:rPr>
              <a:t>(PDF)</a:t>
            </a:r>
            <a:endParaRPr lang="pt-BR" sz="2200" b="1" dirty="0">
              <a:solidFill>
                <a:srgbClr val="92D050"/>
              </a:solidFill>
            </a:endParaRPr>
          </a:p>
          <a:p>
            <a:r>
              <a:rPr lang="pt-BR" dirty="0"/>
              <a:t> </a:t>
            </a:r>
          </a:p>
        </p:txBody>
      </p:sp>
    </p:spTree>
    <p:extLst>
      <p:ext uri="{BB962C8B-B14F-4D97-AF65-F5344CB8AC3E}">
        <p14:creationId xmlns:p14="http://schemas.microsoft.com/office/powerpoint/2010/main" val="35556654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endParaRPr lang="pt-BR" dirty="0" smtClean="0"/>
          </a:p>
          <a:p>
            <a:endParaRPr lang="pt-BR" sz="2400" dirty="0"/>
          </a:p>
          <a:p>
            <a:r>
              <a:rPr lang="pt-BR" sz="2400" dirty="0" smtClean="0"/>
              <a:t>Art</a:t>
            </a:r>
            <a:r>
              <a:rPr lang="pt-BR" sz="2400" dirty="0"/>
              <a:t>. 9º A décima quarta </a:t>
            </a:r>
            <a:r>
              <a:rPr lang="pt-BR" sz="2400" b="1" dirty="0">
                <a:solidFill>
                  <a:srgbClr val="FFFF00"/>
                </a:solidFill>
              </a:rPr>
              <a:t>(14ª) remessa - Ordenador de Despesa</a:t>
            </a:r>
            <a:r>
              <a:rPr lang="pt-BR" sz="2400" b="1" dirty="0"/>
              <a:t> </a:t>
            </a:r>
            <a:r>
              <a:rPr lang="pt-BR" sz="2400" dirty="0"/>
              <a:t>corresponde à prestação de contas do responsável que se encontra nessa condição em relação à Unidade Jurisdicionada, e a </a:t>
            </a:r>
            <a:r>
              <a:rPr lang="pt-BR" sz="2400" b="1" dirty="0">
                <a:solidFill>
                  <a:srgbClr val="FFFF00"/>
                </a:solidFill>
              </a:rPr>
              <a:t>décima quinta (15ª) remessa – Contas Consolidadas </a:t>
            </a:r>
            <a:r>
              <a:rPr lang="pt-BR" sz="2400" dirty="0"/>
              <a:t>corresponde à consolidação dos registros da Administração Direta, Indireta e Poder Legislativo (Assembleia e Tribunal de contas), Poder Judiciário, Ministério Público e Defensoria Pública.</a:t>
            </a:r>
          </a:p>
          <a:p>
            <a:r>
              <a:rPr lang="pt-BR" sz="2400" dirty="0"/>
              <a:t>  </a:t>
            </a:r>
          </a:p>
          <a:p>
            <a:r>
              <a:rPr lang="pt-BR" sz="2400" dirty="0"/>
              <a:t> </a:t>
            </a:r>
          </a:p>
          <a:p>
            <a:r>
              <a:rPr lang="pt-BR" dirty="0"/>
              <a:t> </a:t>
            </a:r>
          </a:p>
        </p:txBody>
      </p:sp>
    </p:spTree>
    <p:extLst>
      <p:ext uri="{BB962C8B-B14F-4D97-AF65-F5344CB8AC3E}">
        <p14:creationId xmlns:p14="http://schemas.microsoft.com/office/powerpoint/2010/main" val="22674748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endParaRPr lang="pt-BR" dirty="0" smtClean="0"/>
          </a:p>
          <a:p>
            <a:endParaRPr lang="pt-BR" sz="2400" dirty="0"/>
          </a:p>
          <a:p>
            <a:r>
              <a:rPr lang="pt-BR" sz="2400" dirty="0"/>
              <a:t>  </a:t>
            </a:r>
          </a:p>
          <a:p>
            <a:r>
              <a:rPr lang="pt-BR" sz="2400" dirty="0"/>
              <a:t>Art. 10</a:t>
            </a:r>
            <a:r>
              <a:rPr lang="pt-BR" sz="2400" b="1" dirty="0"/>
              <a:t>. As correções e/ou anulações serão realizadas mediante a inserção de novos</a:t>
            </a:r>
            <a:r>
              <a:rPr lang="pt-BR" sz="2400" dirty="0"/>
              <a:t> registros, assegurando a inalterabilidade das informações originais incluídas após sua contabilização, propiciando a manutenção do registro histórico de todos os atos e fatos, observando os aspectos orçamentários e patrimoniais, nos termos das normas vigentes. </a:t>
            </a:r>
            <a:r>
              <a:rPr lang="pt-BR" sz="2400" b="1" dirty="0" smtClean="0">
                <a:solidFill>
                  <a:srgbClr val="92D050"/>
                </a:solidFill>
              </a:rPr>
              <a:t>Após a terceira assinatura, quando a remessa não estiver finalizada.</a:t>
            </a:r>
            <a:endParaRPr lang="pt-BR" sz="2400" b="1" dirty="0">
              <a:solidFill>
                <a:srgbClr val="92D050"/>
              </a:solidFill>
            </a:endParaRPr>
          </a:p>
          <a:p>
            <a:r>
              <a:rPr lang="pt-BR" sz="2400" dirty="0"/>
              <a:t> </a:t>
            </a:r>
          </a:p>
          <a:p>
            <a:r>
              <a:rPr lang="pt-BR" dirty="0"/>
              <a:t> </a:t>
            </a:r>
          </a:p>
        </p:txBody>
      </p:sp>
      <p:sp>
        <p:nvSpPr>
          <p:cNvPr id="3" name="CaixaDeTexto 2"/>
          <p:cNvSpPr txBox="1"/>
          <p:nvPr/>
        </p:nvSpPr>
        <p:spPr>
          <a:xfrm>
            <a:off x="2915816" y="1412776"/>
            <a:ext cx="3850734" cy="646331"/>
          </a:xfrm>
          <a:prstGeom prst="rect">
            <a:avLst/>
          </a:prstGeom>
          <a:noFill/>
        </p:spPr>
        <p:txBody>
          <a:bodyPr wrap="none" rtlCol="0">
            <a:spAutoFit/>
          </a:bodyPr>
          <a:lstStyle/>
          <a:p>
            <a:r>
              <a:rPr lang="pt-BR" b="1" dirty="0">
                <a:solidFill>
                  <a:schemeClr val="bg1"/>
                </a:solidFill>
              </a:rPr>
              <a:t>INSTRUÇÃO NORMATIVA 04/2017</a:t>
            </a:r>
            <a:endParaRPr lang="pt-BR" dirty="0"/>
          </a:p>
          <a:p>
            <a:endParaRPr lang="pt-BR" dirty="0"/>
          </a:p>
        </p:txBody>
      </p:sp>
    </p:spTree>
    <p:extLst>
      <p:ext uri="{BB962C8B-B14F-4D97-AF65-F5344CB8AC3E}">
        <p14:creationId xmlns:p14="http://schemas.microsoft.com/office/powerpoint/2010/main" val="10240189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endParaRPr lang="pt-BR" dirty="0" smtClean="0"/>
          </a:p>
          <a:p>
            <a:endParaRPr lang="pt-BR" dirty="0"/>
          </a:p>
          <a:p>
            <a:endParaRPr lang="pt-BR" dirty="0" smtClean="0"/>
          </a:p>
          <a:p>
            <a:endParaRPr lang="pt-BR" dirty="0"/>
          </a:p>
          <a:p>
            <a:r>
              <a:rPr lang="pt-BR" dirty="0"/>
              <a:t> </a:t>
            </a:r>
            <a:r>
              <a:rPr lang="pt-BR" sz="2400" dirty="0"/>
              <a:t>Art. 13. A partir das informações contábeis transmitidas via internet pelo SCA, integrante do SICAP/CONTÁBIL – ESTADUAL, </a:t>
            </a:r>
            <a:r>
              <a:rPr lang="pt-BR" sz="2400" b="1" dirty="0"/>
              <a:t>serão gerados os Demonstrativos da Lei de Responsabilidade Fiscal,</a:t>
            </a:r>
            <a:r>
              <a:rPr lang="pt-BR" sz="2400" dirty="0"/>
              <a:t> que servirão de base para a emissão eletrônica da Certidão, disponível em meio eletrônico.</a:t>
            </a:r>
          </a:p>
          <a:p>
            <a:r>
              <a:rPr lang="pt-BR" sz="2400" dirty="0"/>
              <a:t> </a:t>
            </a:r>
          </a:p>
          <a:p>
            <a:r>
              <a:rPr lang="pt-BR" sz="2400" dirty="0"/>
              <a:t> </a:t>
            </a:r>
          </a:p>
        </p:txBody>
      </p:sp>
      <p:sp>
        <p:nvSpPr>
          <p:cNvPr id="3" name="CaixaDeTexto 2"/>
          <p:cNvSpPr txBox="1"/>
          <p:nvPr/>
        </p:nvSpPr>
        <p:spPr>
          <a:xfrm>
            <a:off x="3059832" y="1412776"/>
            <a:ext cx="3850734" cy="646331"/>
          </a:xfrm>
          <a:prstGeom prst="rect">
            <a:avLst/>
          </a:prstGeom>
          <a:noFill/>
        </p:spPr>
        <p:txBody>
          <a:bodyPr wrap="none" rtlCol="0">
            <a:spAutoFit/>
          </a:bodyPr>
          <a:lstStyle/>
          <a:p>
            <a:r>
              <a:rPr lang="pt-BR" b="1" dirty="0">
                <a:solidFill>
                  <a:schemeClr val="bg1"/>
                </a:solidFill>
              </a:rPr>
              <a:t>INSTRUÇÃO NORMATIVA 04/2017</a:t>
            </a:r>
            <a:endParaRPr lang="pt-BR" dirty="0"/>
          </a:p>
          <a:p>
            <a:endParaRPr lang="pt-BR" dirty="0"/>
          </a:p>
        </p:txBody>
      </p:sp>
    </p:spTree>
    <p:extLst>
      <p:ext uri="{BB962C8B-B14F-4D97-AF65-F5344CB8AC3E}">
        <p14:creationId xmlns:p14="http://schemas.microsoft.com/office/powerpoint/2010/main" val="35196829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endParaRPr lang="pt-BR" sz="2400" dirty="0"/>
          </a:p>
          <a:p>
            <a:r>
              <a:rPr lang="pt-BR" sz="2400" dirty="0"/>
              <a:t>  </a:t>
            </a:r>
            <a:r>
              <a:rPr lang="pt-BR" sz="2400" b="1" dirty="0">
                <a:solidFill>
                  <a:schemeClr val="bg1"/>
                </a:solidFill>
              </a:rPr>
              <a:t>INSTRUÇÃO NORMATIVA 04/2017</a:t>
            </a:r>
            <a:endParaRPr lang="pt-BR" sz="2400" dirty="0"/>
          </a:p>
          <a:p>
            <a:endParaRPr lang="pt-BR" sz="2400" dirty="0"/>
          </a:p>
          <a:p>
            <a:r>
              <a:rPr lang="pt-BR" sz="2400" dirty="0"/>
              <a:t> </a:t>
            </a:r>
          </a:p>
          <a:p>
            <a:r>
              <a:rPr lang="pt-BR" sz="2400" dirty="0"/>
              <a:t>Art. 18. </a:t>
            </a:r>
            <a:r>
              <a:rPr lang="pt-BR" sz="2400" b="1" dirty="0"/>
              <a:t>A inobservância a qualquer dispositivo desta Instrução Normativa </a:t>
            </a:r>
            <a:r>
              <a:rPr lang="pt-BR" sz="2400" b="1" dirty="0">
                <a:solidFill>
                  <a:srgbClr val="FFFF00"/>
                </a:solidFill>
              </a:rPr>
              <a:t>sujeitará os responsáveis a multa</a:t>
            </a:r>
            <a:r>
              <a:rPr lang="pt-BR" sz="2400" dirty="0">
                <a:solidFill>
                  <a:srgbClr val="FFFF00"/>
                </a:solidFill>
              </a:rPr>
              <a:t> </a:t>
            </a:r>
            <a:r>
              <a:rPr lang="pt-BR" sz="2400" dirty="0"/>
              <a:t>prevista no artigo 39, IV da Lei Estadual nº 1.284, de 17 de dezembro de 2001, c/c o artigo 159, IV do Regimento Interno deste Tribunal, sem prejuízo do que dispõe o § 2º, do art. 6 da Lei nº 1.284, de 17 de dezembro de 2001.</a:t>
            </a:r>
          </a:p>
        </p:txBody>
      </p:sp>
    </p:spTree>
    <p:extLst>
      <p:ext uri="{BB962C8B-B14F-4D97-AF65-F5344CB8AC3E}">
        <p14:creationId xmlns:p14="http://schemas.microsoft.com/office/powerpoint/2010/main" val="38006338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endParaRPr lang="pt-BR" dirty="0" smtClean="0"/>
          </a:p>
          <a:p>
            <a:r>
              <a:rPr lang="pt-BR" sz="2400" b="1" dirty="0" smtClean="0"/>
              <a:t>§ </a:t>
            </a:r>
            <a:r>
              <a:rPr lang="pt-BR" sz="2400" b="1" dirty="0"/>
              <a:t>1º A intempestividade ou a inadimplência, quanto ao envio dos dados, será apurada </a:t>
            </a:r>
            <a:r>
              <a:rPr lang="pt-BR" sz="2400" b="1" dirty="0">
                <a:solidFill>
                  <a:srgbClr val="FFFF00"/>
                </a:solidFill>
              </a:rPr>
              <a:t>trimestralmente</a:t>
            </a:r>
            <a:r>
              <a:rPr lang="pt-BR" sz="2400" dirty="0"/>
              <a:t> até o 5º (quinto) dia útil após o fechamento das remessas, nos meses de JANEIRO (remessas 11ª, 12ª e 13ª), ABRIL (remessas 1ª, 2ª, 3ª e 4ª), JULHO (remessas 5ª, 6ª e 7ª) e OUTUBRO (remessas 8ª, 9ª e 10ª), exceto as remessas 14ª, 15ª e 16ª que correspondem ao respectivo período de envio, com a aplicação de multa, prevista no artigo 39, IV da Lei Estadual nº 1.284, de 17 de dezembro de 2001. </a:t>
            </a:r>
          </a:p>
          <a:p>
            <a:r>
              <a:rPr lang="pt-BR" sz="2400" dirty="0"/>
              <a:t> </a:t>
            </a:r>
          </a:p>
          <a:p>
            <a:r>
              <a:rPr lang="pt-BR" dirty="0"/>
              <a:t> </a:t>
            </a:r>
          </a:p>
        </p:txBody>
      </p:sp>
    </p:spTree>
    <p:extLst>
      <p:ext uri="{BB962C8B-B14F-4D97-AF65-F5344CB8AC3E}">
        <p14:creationId xmlns:p14="http://schemas.microsoft.com/office/powerpoint/2010/main" val="2457349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302"/>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7" name="Retângulo de cantos arredondados 16"/>
          <p:cNvSpPr/>
          <p:nvPr/>
        </p:nvSpPr>
        <p:spPr>
          <a:xfrm>
            <a:off x="1732451" y="4725144"/>
            <a:ext cx="3216678" cy="18004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pt-BR" b="1" dirty="0" smtClean="0"/>
          </a:p>
          <a:p>
            <a:r>
              <a:rPr lang="pt-BR" sz="2000" b="1" dirty="0" smtClean="0"/>
              <a:t>Utilizado </a:t>
            </a:r>
            <a:r>
              <a:rPr lang="pt-BR" sz="2000" b="1" dirty="0"/>
              <a:t>por todos os poderes e órgãos </a:t>
            </a:r>
            <a:r>
              <a:rPr lang="pt-BR" sz="2000" b="1" dirty="0" smtClean="0"/>
              <a:t>dos </a:t>
            </a:r>
            <a:r>
              <a:rPr lang="pt-BR" sz="2000" b="1" dirty="0" smtClean="0">
                <a:solidFill>
                  <a:srgbClr val="FFFF00"/>
                </a:solidFill>
              </a:rPr>
              <a:t>139</a:t>
            </a:r>
            <a:r>
              <a:rPr lang="pt-BR" sz="2000" b="1" dirty="0" smtClean="0"/>
              <a:t> Municípios,</a:t>
            </a:r>
            <a:endParaRPr lang="pt-BR" sz="2000" b="1" dirty="0"/>
          </a:p>
          <a:p>
            <a:r>
              <a:rPr lang="pt-BR" sz="2000" b="1" dirty="0" smtClean="0"/>
              <a:t>um </a:t>
            </a:r>
            <a:r>
              <a:rPr lang="pt-BR" sz="2000" b="1" dirty="0"/>
              <a:t>universo de </a:t>
            </a:r>
            <a:r>
              <a:rPr lang="pt-BR" sz="2000" b="1" dirty="0" smtClean="0">
                <a:solidFill>
                  <a:srgbClr val="FFFF00"/>
                </a:solidFill>
              </a:rPr>
              <a:t>805 </a:t>
            </a:r>
            <a:r>
              <a:rPr lang="pt-BR" sz="2000" b="1" dirty="0" smtClean="0"/>
              <a:t>unidades gestoras.</a:t>
            </a:r>
            <a:endParaRPr lang="pt-BR" sz="2000" b="1" dirty="0"/>
          </a:p>
          <a:p>
            <a:endParaRPr lang="pt-BR" dirty="0"/>
          </a:p>
        </p:txBody>
      </p:sp>
      <p:sp>
        <p:nvSpPr>
          <p:cNvPr id="18" name="Retângulo de cantos arredondados 17"/>
          <p:cNvSpPr/>
          <p:nvPr/>
        </p:nvSpPr>
        <p:spPr>
          <a:xfrm>
            <a:off x="5526464" y="4705596"/>
            <a:ext cx="3216678" cy="18111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pt-BR" b="1" dirty="0" smtClean="0"/>
          </a:p>
          <a:p>
            <a:r>
              <a:rPr lang="pt-BR" sz="2000" b="1" dirty="0" smtClean="0"/>
              <a:t>Será utilizado </a:t>
            </a:r>
            <a:r>
              <a:rPr lang="pt-BR" sz="2000" b="1" dirty="0"/>
              <a:t>por </a:t>
            </a:r>
            <a:r>
              <a:rPr lang="pt-BR" sz="2000" b="1" dirty="0" smtClean="0">
                <a:solidFill>
                  <a:srgbClr val="FFFF00"/>
                </a:solidFill>
              </a:rPr>
              <a:t>41</a:t>
            </a:r>
            <a:r>
              <a:rPr lang="pt-BR" sz="2000" b="1" dirty="0" smtClean="0"/>
              <a:t> poderes </a:t>
            </a:r>
            <a:r>
              <a:rPr lang="pt-BR" sz="2000" b="1" dirty="0"/>
              <a:t>e órgãos </a:t>
            </a:r>
            <a:r>
              <a:rPr lang="pt-BR" sz="2000" b="1" dirty="0" smtClean="0"/>
              <a:t>do Estado e aproximadamente </a:t>
            </a:r>
            <a:r>
              <a:rPr lang="pt-BR" sz="2000" b="1" dirty="0" smtClean="0">
                <a:solidFill>
                  <a:srgbClr val="FFFF00"/>
                </a:solidFill>
              </a:rPr>
              <a:t>96 </a:t>
            </a:r>
            <a:r>
              <a:rPr lang="pt-BR" sz="2000" b="1" dirty="0" smtClean="0"/>
              <a:t>unidades gestoras.</a:t>
            </a:r>
            <a:endParaRPr lang="pt-BR" sz="2000" b="1" dirty="0"/>
          </a:p>
          <a:p>
            <a:endParaRPr lang="pt-BR" dirty="0"/>
          </a:p>
        </p:txBody>
      </p:sp>
      <p:sp>
        <p:nvSpPr>
          <p:cNvPr id="19" name="Retângulo de cantos arredondados 18"/>
          <p:cNvSpPr/>
          <p:nvPr/>
        </p:nvSpPr>
        <p:spPr>
          <a:xfrm>
            <a:off x="1745199" y="2032317"/>
            <a:ext cx="3148846" cy="1564896"/>
          </a:xfrm>
          <a:prstGeom prst="roundRect">
            <a:avLst>
              <a:gd name="adj" fmla="val 82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t>Em 2009 iniciou o período de remessas eletrônicas</a:t>
            </a:r>
            <a:endParaRPr lang="pt-BR" sz="2000" dirty="0"/>
          </a:p>
        </p:txBody>
      </p:sp>
      <p:sp>
        <p:nvSpPr>
          <p:cNvPr id="20" name="Retângulo de cantos arredondados 19"/>
          <p:cNvSpPr/>
          <p:nvPr/>
        </p:nvSpPr>
        <p:spPr>
          <a:xfrm>
            <a:off x="5416937" y="2032317"/>
            <a:ext cx="3148846" cy="1564896"/>
          </a:xfrm>
          <a:prstGeom prst="roundRect">
            <a:avLst>
              <a:gd name="adj" fmla="val 82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t>Em 2019 início de remessas eletrônicas</a:t>
            </a:r>
            <a:endParaRPr lang="pt-BR" sz="2000" dirty="0"/>
          </a:p>
        </p:txBody>
      </p:sp>
      <p:sp>
        <p:nvSpPr>
          <p:cNvPr id="3" name="Retângulo 2"/>
          <p:cNvSpPr/>
          <p:nvPr/>
        </p:nvSpPr>
        <p:spPr>
          <a:xfrm>
            <a:off x="1779116" y="877488"/>
            <a:ext cx="6393284" cy="369332"/>
          </a:xfrm>
          <a:prstGeom prst="rect">
            <a:avLst/>
          </a:prstGeom>
        </p:spPr>
        <p:txBody>
          <a:bodyPr wrap="square">
            <a:spAutoFit/>
          </a:bodyPr>
          <a:lstStyle/>
          <a:p>
            <a:r>
              <a:rPr lang="pt-BR" b="1" dirty="0"/>
              <a:t>Histórico</a:t>
            </a:r>
            <a:r>
              <a:rPr lang="pt-BR" dirty="0"/>
              <a:t>: </a:t>
            </a:r>
            <a:r>
              <a:rPr lang="pt-BR" b="1" dirty="0"/>
              <a:t>Municípios</a:t>
            </a:r>
            <a:r>
              <a:rPr lang="pt-BR" dirty="0"/>
              <a:t>                </a:t>
            </a:r>
            <a:r>
              <a:rPr lang="pt-BR" dirty="0" smtClean="0"/>
              <a:t>                  </a:t>
            </a:r>
            <a:r>
              <a:rPr lang="pt-BR" b="1" dirty="0"/>
              <a:t>Estado</a:t>
            </a:r>
          </a:p>
        </p:txBody>
      </p:sp>
      <p:sp>
        <p:nvSpPr>
          <p:cNvPr id="21" name="Seta para baixo 20"/>
          <p:cNvSpPr/>
          <p:nvPr/>
        </p:nvSpPr>
        <p:spPr>
          <a:xfrm>
            <a:off x="3495986" y="1254875"/>
            <a:ext cx="484632" cy="759474"/>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2" name="Seta para baixo 21"/>
          <p:cNvSpPr/>
          <p:nvPr/>
        </p:nvSpPr>
        <p:spPr>
          <a:xfrm>
            <a:off x="6471287" y="1243698"/>
            <a:ext cx="484632" cy="759474"/>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CaixaDeTexto 3"/>
          <p:cNvSpPr txBox="1"/>
          <p:nvPr/>
        </p:nvSpPr>
        <p:spPr>
          <a:xfrm>
            <a:off x="1717313" y="3776476"/>
            <a:ext cx="3748142" cy="646331"/>
          </a:xfrm>
          <a:prstGeom prst="rect">
            <a:avLst/>
          </a:prstGeom>
          <a:noFill/>
        </p:spPr>
        <p:txBody>
          <a:bodyPr wrap="none" rtlCol="0">
            <a:spAutoFit/>
          </a:bodyPr>
          <a:lstStyle/>
          <a:p>
            <a:r>
              <a:rPr lang="pt-BR" b="1" dirty="0" smtClean="0"/>
              <a:t>Reformulado em 2012 e </a:t>
            </a:r>
          </a:p>
          <a:p>
            <a:r>
              <a:rPr lang="pt-BR" b="1" dirty="0" smtClean="0"/>
              <a:t>entrou em vigor no ano de 2013</a:t>
            </a:r>
            <a:endParaRPr lang="pt-BR" b="1" dirty="0"/>
          </a:p>
        </p:txBody>
      </p:sp>
    </p:spTree>
    <p:extLst>
      <p:ext uri="{BB962C8B-B14F-4D97-AF65-F5344CB8AC3E}">
        <p14:creationId xmlns:p14="http://schemas.microsoft.com/office/powerpoint/2010/main" val="30097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endParaRPr lang="pt-BR" sz="2400" dirty="0"/>
          </a:p>
          <a:p>
            <a:r>
              <a:rPr lang="pt-BR" sz="2400" dirty="0"/>
              <a:t> </a:t>
            </a:r>
          </a:p>
          <a:p>
            <a:r>
              <a:rPr lang="pt-BR" sz="2400" dirty="0"/>
              <a:t>§ 2º </a:t>
            </a:r>
            <a:r>
              <a:rPr lang="pt-BR" sz="2400" b="1" dirty="0"/>
              <a:t>Verificada pela Unidade Técnica, irregularidades, inconsistências ou dados falsos, no envio dos dados, </a:t>
            </a:r>
            <a:r>
              <a:rPr lang="pt-BR" sz="2400" b="1" dirty="0">
                <a:solidFill>
                  <a:srgbClr val="FFFF00"/>
                </a:solidFill>
              </a:rPr>
              <a:t>esta comunicará ao Relator para as providências cabíveis</a:t>
            </a:r>
            <a:r>
              <a:rPr lang="pt-BR" sz="2400" dirty="0">
                <a:solidFill>
                  <a:srgbClr val="FFFF00"/>
                </a:solidFill>
              </a:rPr>
              <a:t>.</a:t>
            </a:r>
          </a:p>
        </p:txBody>
      </p:sp>
      <p:sp>
        <p:nvSpPr>
          <p:cNvPr id="3" name="CaixaDeTexto 2"/>
          <p:cNvSpPr txBox="1"/>
          <p:nvPr/>
        </p:nvSpPr>
        <p:spPr>
          <a:xfrm>
            <a:off x="2699792" y="1772816"/>
            <a:ext cx="3850734" cy="646331"/>
          </a:xfrm>
          <a:prstGeom prst="rect">
            <a:avLst/>
          </a:prstGeom>
          <a:noFill/>
        </p:spPr>
        <p:txBody>
          <a:bodyPr wrap="none" rtlCol="0">
            <a:spAutoFit/>
          </a:bodyPr>
          <a:lstStyle/>
          <a:p>
            <a:r>
              <a:rPr lang="pt-BR" b="1" dirty="0">
                <a:solidFill>
                  <a:schemeClr val="bg1"/>
                </a:solidFill>
              </a:rPr>
              <a:t>INSTRUÇÃO NORMATIVA 04/2017</a:t>
            </a:r>
            <a:endParaRPr lang="pt-BR" dirty="0"/>
          </a:p>
          <a:p>
            <a:endParaRPr lang="pt-BR" dirty="0"/>
          </a:p>
        </p:txBody>
      </p:sp>
    </p:spTree>
    <p:extLst>
      <p:ext uri="{BB962C8B-B14F-4D97-AF65-F5344CB8AC3E}">
        <p14:creationId xmlns:p14="http://schemas.microsoft.com/office/powerpoint/2010/main" val="24685374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endParaRPr lang="pt-BR" dirty="0" smtClean="0"/>
          </a:p>
          <a:p>
            <a:endParaRPr lang="pt-BR" dirty="0"/>
          </a:p>
          <a:p>
            <a:endParaRPr lang="pt-BR" dirty="0" smtClean="0"/>
          </a:p>
          <a:p>
            <a:endParaRPr lang="pt-BR" dirty="0"/>
          </a:p>
          <a:p>
            <a:endParaRPr lang="pt-BR" dirty="0" smtClean="0"/>
          </a:p>
          <a:p>
            <a:endParaRPr lang="pt-BR" dirty="0"/>
          </a:p>
          <a:p>
            <a:r>
              <a:rPr lang="pt-BR" dirty="0"/>
              <a:t> </a:t>
            </a:r>
            <a:r>
              <a:rPr lang="pt-BR" sz="2400" dirty="0"/>
              <a:t>Art. 19. </a:t>
            </a:r>
            <a:r>
              <a:rPr lang="pt-BR" sz="2400" b="1" dirty="0"/>
              <a:t>A exatidão dos dados enviados através do sistema SICAP/CONTÁBIL – ESTADUAL </a:t>
            </a:r>
            <a:r>
              <a:rPr lang="pt-BR" sz="2400" b="1" dirty="0">
                <a:solidFill>
                  <a:srgbClr val="FFFF00"/>
                </a:solidFill>
              </a:rPr>
              <a:t>é de estrita responsabilidade dos representantes legais e técnicos das entidades Estaduais</a:t>
            </a:r>
            <a:r>
              <a:rPr lang="pt-BR" sz="2400" dirty="0"/>
              <a:t>, a quem compete garantir a fidelidade dos registros contábeis, bem como dos demais sistemas de controle interno. </a:t>
            </a:r>
          </a:p>
          <a:p>
            <a:r>
              <a:rPr lang="pt-BR" sz="2400" dirty="0"/>
              <a:t> </a:t>
            </a:r>
          </a:p>
          <a:p>
            <a:r>
              <a:rPr lang="pt-BR" dirty="0"/>
              <a:t> </a:t>
            </a:r>
          </a:p>
        </p:txBody>
      </p:sp>
      <p:sp>
        <p:nvSpPr>
          <p:cNvPr id="3" name="CaixaDeTexto 2"/>
          <p:cNvSpPr txBox="1"/>
          <p:nvPr/>
        </p:nvSpPr>
        <p:spPr>
          <a:xfrm>
            <a:off x="2411760" y="1484784"/>
            <a:ext cx="3850734" cy="646331"/>
          </a:xfrm>
          <a:prstGeom prst="rect">
            <a:avLst/>
          </a:prstGeom>
          <a:noFill/>
        </p:spPr>
        <p:txBody>
          <a:bodyPr wrap="none" rtlCol="0">
            <a:spAutoFit/>
          </a:bodyPr>
          <a:lstStyle/>
          <a:p>
            <a:r>
              <a:rPr lang="pt-BR" b="1" dirty="0">
                <a:solidFill>
                  <a:schemeClr val="bg1"/>
                </a:solidFill>
              </a:rPr>
              <a:t>INSTRUÇÃO NORMATIVA 04/2017</a:t>
            </a:r>
            <a:endParaRPr lang="pt-BR" dirty="0"/>
          </a:p>
          <a:p>
            <a:endParaRPr lang="pt-BR" dirty="0"/>
          </a:p>
        </p:txBody>
      </p:sp>
    </p:spTree>
    <p:extLst>
      <p:ext uri="{BB962C8B-B14F-4D97-AF65-F5344CB8AC3E}">
        <p14:creationId xmlns:p14="http://schemas.microsoft.com/office/powerpoint/2010/main" val="5498849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r>
              <a:rPr lang="pt-BR" sz="2400" b="1" dirty="0">
                <a:solidFill>
                  <a:schemeClr val="bg1"/>
                </a:solidFill>
              </a:rPr>
              <a:t>INSTRUÇÃO NORMATIVA 04/2017</a:t>
            </a:r>
            <a:endParaRPr lang="pt-BR" sz="2400" dirty="0"/>
          </a:p>
          <a:p>
            <a:endParaRPr lang="pt-BR" sz="2400" dirty="0"/>
          </a:p>
          <a:p>
            <a:r>
              <a:rPr lang="pt-BR" sz="2400" dirty="0"/>
              <a:t>Parágrafo único. Caberá representação ao Ministério Público Estadual, quando for constada a ocorrência de crime tipificado no art. 313-A, do Código Penal, </a:t>
            </a:r>
            <a:r>
              <a:rPr lang="pt-BR" sz="2400" b="1" dirty="0"/>
              <a:t>no que tange a facilitação ou </a:t>
            </a:r>
            <a:r>
              <a:rPr lang="pt-BR" sz="2400" b="1" dirty="0">
                <a:solidFill>
                  <a:srgbClr val="FFFF00"/>
                </a:solidFill>
              </a:rPr>
              <a:t>inserção de dados falsos</a:t>
            </a:r>
            <a:r>
              <a:rPr lang="pt-BR" sz="2400" b="1" dirty="0"/>
              <a:t>, pelos funcionários autorizados</a:t>
            </a:r>
            <a:r>
              <a:rPr lang="pt-BR" sz="2400" dirty="0"/>
              <a:t>, bem como a alteração ou exclusão indevida de dados corretos no sistema informatizado de que trata esta Instrução Normativa. </a:t>
            </a:r>
          </a:p>
          <a:p>
            <a:r>
              <a:rPr lang="pt-BR" sz="2400" dirty="0"/>
              <a:t> </a:t>
            </a:r>
          </a:p>
        </p:txBody>
      </p:sp>
    </p:spTree>
    <p:extLst>
      <p:ext uri="{BB962C8B-B14F-4D97-AF65-F5344CB8AC3E}">
        <p14:creationId xmlns:p14="http://schemas.microsoft.com/office/powerpoint/2010/main" val="39828220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r>
              <a:rPr lang="pt-BR" sz="2400" dirty="0"/>
              <a:t>Art. 20. O não atendimento às disposições desta Instrução Normativa, por qualquer dos Órgãos e Entidades da Administração Direta e Indireta do Estado, Poder Legislativo (Assembleia e Tribunal de Contas), Poder Judiciário, Ministério Público e Defensoria Pública, </a:t>
            </a:r>
            <a:r>
              <a:rPr lang="pt-BR" sz="2400" b="1" dirty="0"/>
              <a:t>constituirá </a:t>
            </a:r>
            <a:r>
              <a:rPr lang="pt-BR" sz="2400" b="1" dirty="0">
                <a:solidFill>
                  <a:srgbClr val="FFFF00"/>
                </a:solidFill>
              </a:rPr>
              <a:t>fator impeditivo </a:t>
            </a:r>
            <a:r>
              <a:rPr lang="pt-BR" sz="2400" b="1" dirty="0"/>
              <a:t>para a concessão das </a:t>
            </a:r>
            <a:r>
              <a:rPr lang="pt-BR" sz="2400" b="1" dirty="0">
                <a:solidFill>
                  <a:srgbClr val="FFFF00"/>
                </a:solidFill>
              </a:rPr>
              <a:t>Certidões Liberatórias</a:t>
            </a:r>
            <a:r>
              <a:rPr lang="pt-BR" sz="2400" b="1" dirty="0"/>
              <a:t>, inclusive para fins de habilitação ao recebimento de </a:t>
            </a:r>
            <a:r>
              <a:rPr lang="pt-BR" sz="2400" b="1" dirty="0" smtClean="0">
                <a:solidFill>
                  <a:srgbClr val="FFFF00"/>
                </a:solidFill>
              </a:rPr>
              <a:t>transferências voluntárias </a:t>
            </a:r>
            <a:r>
              <a:rPr lang="pt-BR" sz="2400" b="1" dirty="0" smtClean="0"/>
              <a:t>e </a:t>
            </a:r>
            <a:r>
              <a:rPr lang="pt-BR" sz="2400" b="1" dirty="0"/>
              <a:t>realização de </a:t>
            </a:r>
            <a:r>
              <a:rPr lang="pt-BR" sz="2400" b="1" dirty="0">
                <a:solidFill>
                  <a:srgbClr val="FFFF00"/>
                </a:solidFill>
              </a:rPr>
              <a:t>operações </a:t>
            </a:r>
            <a:r>
              <a:rPr lang="pt-BR" sz="2400" b="1" dirty="0" smtClean="0">
                <a:solidFill>
                  <a:srgbClr val="FFFF00"/>
                </a:solidFill>
              </a:rPr>
              <a:t>de </a:t>
            </a:r>
            <a:r>
              <a:rPr lang="pt-BR" sz="2400" b="1" dirty="0">
                <a:solidFill>
                  <a:srgbClr val="FFFF00"/>
                </a:solidFill>
              </a:rPr>
              <a:t>crédito </a:t>
            </a:r>
            <a:r>
              <a:rPr lang="pt-BR" sz="2400" b="1" dirty="0"/>
              <a:t>de qualquer natureza. </a:t>
            </a:r>
            <a:endParaRPr lang="pt-BR" sz="2400" dirty="0"/>
          </a:p>
        </p:txBody>
      </p:sp>
    </p:spTree>
    <p:extLst>
      <p:ext uri="{BB962C8B-B14F-4D97-AF65-F5344CB8AC3E}">
        <p14:creationId xmlns:p14="http://schemas.microsoft.com/office/powerpoint/2010/main" val="3680101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endParaRPr lang="pt-BR" dirty="0" smtClean="0"/>
          </a:p>
          <a:p>
            <a:endParaRPr lang="pt-BR" dirty="0"/>
          </a:p>
          <a:p>
            <a:endParaRPr lang="pt-BR" dirty="0" smtClean="0"/>
          </a:p>
          <a:p>
            <a:endParaRPr lang="pt-BR" dirty="0"/>
          </a:p>
          <a:p>
            <a:r>
              <a:rPr lang="pt-BR" dirty="0"/>
              <a:t> </a:t>
            </a:r>
            <a:r>
              <a:rPr lang="pt-BR" sz="2400" dirty="0"/>
              <a:t>Art. 21. As informações pertencentes à base de dados do SICAP/CONTÁBIL – ESTADUAL servirão de fonte para a </a:t>
            </a:r>
            <a:r>
              <a:rPr lang="pt-BR" sz="2400" b="1" dirty="0">
                <a:solidFill>
                  <a:srgbClr val="FFFF00"/>
                </a:solidFill>
              </a:rPr>
              <a:t>elaboração de demonstrativos para divulgação na internet </a:t>
            </a:r>
            <a:r>
              <a:rPr lang="pt-BR" sz="2400" dirty="0"/>
              <a:t>e análise da execução orçamentária, financeira, patrimonial e fiscal das Unidades Jurisdicionadas. </a:t>
            </a:r>
            <a:r>
              <a:rPr lang="pt-BR" sz="2000" b="1" dirty="0" smtClean="0">
                <a:solidFill>
                  <a:srgbClr val="92D050"/>
                </a:solidFill>
              </a:rPr>
              <a:t>Relatórios são formatados de maneira instantânea. Hoje são 50 </a:t>
            </a:r>
            <a:r>
              <a:rPr lang="pt-BR" sz="2000" b="1" dirty="0" err="1" smtClean="0">
                <a:solidFill>
                  <a:srgbClr val="92D050"/>
                </a:solidFill>
              </a:rPr>
              <a:t>pdf</a:t>
            </a:r>
            <a:r>
              <a:rPr lang="pt-BR" sz="2000" b="1" dirty="0" smtClean="0">
                <a:solidFill>
                  <a:srgbClr val="92D050"/>
                </a:solidFill>
              </a:rPr>
              <a:t> e 61 planilhas em </a:t>
            </a:r>
            <a:r>
              <a:rPr lang="pt-BR" sz="2000" b="1" dirty="0" err="1" smtClean="0">
                <a:solidFill>
                  <a:srgbClr val="92D050"/>
                </a:solidFill>
              </a:rPr>
              <a:t>excel</a:t>
            </a:r>
            <a:r>
              <a:rPr lang="pt-BR" sz="2000" b="1" dirty="0" smtClean="0">
                <a:solidFill>
                  <a:srgbClr val="92D050"/>
                </a:solidFill>
              </a:rPr>
              <a:t>.</a:t>
            </a:r>
          </a:p>
          <a:p>
            <a:endParaRPr lang="pt-BR" sz="2400" dirty="0"/>
          </a:p>
        </p:txBody>
      </p:sp>
      <p:sp>
        <p:nvSpPr>
          <p:cNvPr id="3" name="CaixaDeTexto 2"/>
          <p:cNvSpPr txBox="1"/>
          <p:nvPr/>
        </p:nvSpPr>
        <p:spPr>
          <a:xfrm>
            <a:off x="2627784" y="1700808"/>
            <a:ext cx="3850734" cy="646331"/>
          </a:xfrm>
          <a:prstGeom prst="rect">
            <a:avLst/>
          </a:prstGeom>
          <a:noFill/>
        </p:spPr>
        <p:txBody>
          <a:bodyPr wrap="none" rtlCol="0">
            <a:spAutoFit/>
          </a:bodyPr>
          <a:lstStyle/>
          <a:p>
            <a:r>
              <a:rPr lang="pt-BR" b="1" dirty="0">
                <a:solidFill>
                  <a:schemeClr val="bg1"/>
                </a:solidFill>
              </a:rPr>
              <a:t>INSTRUÇÃO NORMATIVA 04/2017</a:t>
            </a:r>
            <a:endParaRPr lang="pt-BR" dirty="0"/>
          </a:p>
          <a:p>
            <a:endParaRPr lang="pt-BR" dirty="0"/>
          </a:p>
        </p:txBody>
      </p:sp>
    </p:spTree>
    <p:extLst>
      <p:ext uri="{BB962C8B-B14F-4D97-AF65-F5344CB8AC3E}">
        <p14:creationId xmlns:p14="http://schemas.microsoft.com/office/powerpoint/2010/main" val="10174895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2952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endParaRPr lang="pt-BR" dirty="0" smtClean="0"/>
          </a:p>
          <a:p>
            <a:endParaRPr lang="pt-BR" sz="2400" dirty="0"/>
          </a:p>
          <a:p>
            <a:endParaRPr lang="pt-BR" sz="2400" dirty="0"/>
          </a:p>
          <a:p>
            <a:r>
              <a:rPr lang="pt-BR" sz="2400" dirty="0"/>
              <a:t> </a:t>
            </a:r>
            <a:r>
              <a:rPr lang="pt-BR" sz="2400" dirty="0" smtClean="0"/>
              <a:t>Art</a:t>
            </a:r>
            <a:r>
              <a:rPr lang="pt-BR" sz="2400" dirty="0"/>
              <a:t>. 22. Na hipótese da </a:t>
            </a:r>
            <a:r>
              <a:rPr lang="pt-BR" sz="2400" b="1" dirty="0">
                <a:solidFill>
                  <a:srgbClr val="FFFF00"/>
                </a:solidFill>
              </a:rPr>
              <a:t>constatação de indisponibilidade técnica </a:t>
            </a:r>
            <a:r>
              <a:rPr lang="pt-BR" sz="2400" dirty="0"/>
              <a:t>dos sistemas deste Tribunal, haverá a prorrogação do término do prazo estipulado, </a:t>
            </a:r>
            <a:r>
              <a:rPr lang="pt-BR" sz="2400" b="1" dirty="0">
                <a:solidFill>
                  <a:schemeClr val="bg1"/>
                </a:solidFill>
              </a:rPr>
              <a:t>por meio de Portaria. </a:t>
            </a:r>
          </a:p>
        </p:txBody>
      </p:sp>
      <p:sp>
        <p:nvSpPr>
          <p:cNvPr id="3" name="CaixaDeTexto 2"/>
          <p:cNvSpPr txBox="1"/>
          <p:nvPr/>
        </p:nvSpPr>
        <p:spPr>
          <a:xfrm>
            <a:off x="2987824" y="1721914"/>
            <a:ext cx="3850734" cy="646331"/>
          </a:xfrm>
          <a:prstGeom prst="rect">
            <a:avLst/>
          </a:prstGeom>
          <a:noFill/>
        </p:spPr>
        <p:txBody>
          <a:bodyPr wrap="none" rtlCol="0">
            <a:spAutoFit/>
          </a:bodyPr>
          <a:lstStyle/>
          <a:p>
            <a:r>
              <a:rPr lang="pt-BR" b="1" dirty="0">
                <a:solidFill>
                  <a:schemeClr val="bg1"/>
                </a:solidFill>
              </a:rPr>
              <a:t>INSTRUÇÃO NORMATIVA 04/2017</a:t>
            </a:r>
            <a:endParaRPr lang="pt-BR" dirty="0"/>
          </a:p>
          <a:p>
            <a:endParaRPr lang="pt-BR" dirty="0"/>
          </a:p>
        </p:txBody>
      </p:sp>
    </p:spTree>
    <p:extLst>
      <p:ext uri="{BB962C8B-B14F-4D97-AF65-F5344CB8AC3E}">
        <p14:creationId xmlns:p14="http://schemas.microsoft.com/office/powerpoint/2010/main" val="42073872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r>
              <a:rPr lang="pt-BR" sz="2400" dirty="0" smtClean="0"/>
              <a:t>Art</a:t>
            </a:r>
            <a:r>
              <a:rPr lang="pt-BR" sz="2400" dirty="0"/>
              <a:t>. 23. O Tribunal de Contas não se responsabilizará, em qualquer circunstância, </a:t>
            </a:r>
            <a:r>
              <a:rPr lang="pt-BR" sz="2400" b="1" dirty="0">
                <a:solidFill>
                  <a:srgbClr val="FFFF00"/>
                </a:solidFill>
              </a:rPr>
              <a:t>pelas interrupções ou suspensões de conexão</a:t>
            </a:r>
            <a:r>
              <a:rPr lang="pt-BR" sz="2400" dirty="0"/>
              <a:t>, ocasionadas por casos fortuitos e de força maior que não estejam sujeitos ao seu inteiro controle. </a:t>
            </a:r>
          </a:p>
        </p:txBody>
      </p:sp>
      <p:sp>
        <p:nvSpPr>
          <p:cNvPr id="3" name="CaixaDeTexto 2"/>
          <p:cNvSpPr txBox="1"/>
          <p:nvPr/>
        </p:nvSpPr>
        <p:spPr>
          <a:xfrm>
            <a:off x="2623563" y="1545098"/>
            <a:ext cx="3850734" cy="646331"/>
          </a:xfrm>
          <a:prstGeom prst="rect">
            <a:avLst/>
          </a:prstGeom>
          <a:noFill/>
        </p:spPr>
        <p:txBody>
          <a:bodyPr wrap="none" rtlCol="0">
            <a:spAutoFit/>
          </a:bodyPr>
          <a:lstStyle/>
          <a:p>
            <a:r>
              <a:rPr lang="pt-BR" b="1" dirty="0">
                <a:solidFill>
                  <a:schemeClr val="bg1"/>
                </a:solidFill>
              </a:rPr>
              <a:t>INSTRUÇÃO NORMATIVA 04/2017</a:t>
            </a:r>
            <a:endParaRPr lang="pt-BR" dirty="0"/>
          </a:p>
          <a:p>
            <a:endParaRPr lang="pt-BR" dirty="0"/>
          </a:p>
        </p:txBody>
      </p:sp>
    </p:spTree>
    <p:extLst>
      <p:ext uri="{BB962C8B-B14F-4D97-AF65-F5344CB8AC3E}">
        <p14:creationId xmlns:p14="http://schemas.microsoft.com/office/powerpoint/2010/main" val="23348772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86166"/>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pPr algn="ctr"/>
            <a:r>
              <a:rPr lang="pt-BR" dirty="0"/>
              <a:t> </a:t>
            </a:r>
            <a:r>
              <a:rPr lang="pt-BR" sz="2400" dirty="0" smtClean="0"/>
              <a:t>Muito Obrigada!</a:t>
            </a:r>
          </a:p>
          <a:p>
            <a:pPr algn="ctr"/>
            <a:endParaRPr lang="pt-BR" sz="2400" dirty="0" smtClean="0"/>
          </a:p>
          <a:p>
            <a:pPr algn="ctr"/>
            <a:r>
              <a:rPr lang="pt-BR" sz="2400" dirty="0" err="1" smtClean="0"/>
              <a:t>Laídes</a:t>
            </a:r>
            <a:endParaRPr lang="pt-BR" sz="2400" dirty="0"/>
          </a:p>
          <a:p>
            <a:pPr algn="ctr"/>
            <a:endParaRPr lang="pt-BR" sz="2400" dirty="0" smtClean="0"/>
          </a:p>
          <a:p>
            <a:pPr algn="ctr"/>
            <a:r>
              <a:rPr lang="pt-BR" sz="2400" dirty="0" smtClean="0">
                <a:solidFill>
                  <a:schemeClr val="bg1"/>
                </a:solidFill>
                <a:hlinkClick r:id="rId3"/>
              </a:rPr>
              <a:t>sicapestado@tce.to.gov.br</a:t>
            </a:r>
            <a:endParaRPr lang="pt-BR" sz="2400" dirty="0" smtClean="0">
              <a:solidFill>
                <a:schemeClr val="bg1"/>
              </a:solidFill>
            </a:endParaRPr>
          </a:p>
          <a:p>
            <a:pPr algn="ctr"/>
            <a:r>
              <a:rPr lang="pt-BR" sz="2400" dirty="0" smtClean="0">
                <a:solidFill>
                  <a:schemeClr val="bg1"/>
                </a:solidFill>
              </a:rPr>
              <a:t>ou</a:t>
            </a:r>
            <a:endParaRPr lang="pt-BR" sz="2400" dirty="0">
              <a:solidFill>
                <a:schemeClr val="bg1"/>
              </a:solidFill>
            </a:endParaRPr>
          </a:p>
          <a:p>
            <a:pPr algn="ctr"/>
            <a:r>
              <a:rPr lang="pt-BR" sz="2400" dirty="0" smtClean="0">
                <a:solidFill>
                  <a:schemeClr val="bg1"/>
                </a:solidFill>
              </a:rPr>
              <a:t>Acessar o FÓRUM</a:t>
            </a:r>
          </a:p>
          <a:p>
            <a:pPr algn="ctr"/>
            <a:endParaRPr lang="pt-BR" sz="2400" dirty="0"/>
          </a:p>
          <a:p>
            <a:pPr algn="ctr"/>
            <a:endParaRPr lang="pt-BR" sz="2400" dirty="0"/>
          </a:p>
        </p:txBody>
      </p:sp>
    </p:spTree>
    <p:extLst>
      <p:ext uri="{BB962C8B-B14F-4D97-AF65-F5344CB8AC3E}">
        <p14:creationId xmlns:p14="http://schemas.microsoft.com/office/powerpoint/2010/main" val="37311823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9" name="Retângulo de cantos arredondados 8"/>
          <p:cNvSpPr/>
          <p:nvPr/>
        </p:nvSpPr>
        <p:spPr>
          <a:xfrm>
            <a:off x="1859378" y="1305334"/>
            <a:ext cx="3168352" cy="19324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a:t>Ferramenta para </a:t>
            </a:r>
            <a:r>
              <a:rPr lang="pt-BR" sz="2000" b="1" dirty="0" smtClean="0"/>
              <a:t> recebimento </a:t>
            </a:r>
            <a:r>
              <a:rPr lang="pt-BR" sz="2000" b="1" dirty="0"/>
              <a:t>e análise </a:t>
            </a:r>
            <a:r>
              <a:rPr lang="pt-BR" sz="2000" b="1" dirty="0" smtClean="0"/>
              <a:t>de informações </a:t>
            </a:r>
            <a:r>
              <a:rPr lang="pt-BR" sz="2000" b="1" dirty="0"/>
              <a:t>contábeis, </a:t>
            </a:r>
            <a:r>
              <a:rPr lang="pt-BR" sz="2000" b="1" dirty="0" smtClean="0"/>
              <a:t>financeiras, fiscais e auditorias</a:t>
            </a:r>
            <a:endParaRPr lang="pt-BR" sz="2000" b="1" dirty="0"/>
          </a:p>
        </p:txBody>
      </p:sp>
      <p:sp>
        <p:nvSpPr>
          <p:cNvPr id="12" name="Retângulo de cantos arredondados 11"/>
          <p:cNvSpPr/>
          <p:nvPr/>
        </p:nvSpPr>
        <p:spPr>
          <a:xfrm>
            <a:off x="1878884" y="3356992"/>
            <a:ext cx="3148846" cy="1584175"/>
          </a:xfrm>
          <a:prstGeom prst="roundRect">
            <a:avLst>
              <a:gd name="adj" fmla="val 82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a:t>Abrange relatórios e informações </a:t>
            </a:r>
            <a:r>
              <a:rPr lang="pt-BR" sz="2000" b="1" dirty="0" smtClean="0"/>
              <a:t>previstas na Lei 4.320/64 e Lei </a:t>
            </a:r>
            <a:r>
              <a:rPr lang="pt-BR" sz="2000" b="1" dirty="0"/>
              <a:t>de Responsabilidade Fiscal - </a:t>
            </a:r>
            <a:r>
              <a:rPr lang="pt-BR" sz="2000" b="1" dirty="0" smtClean="0"/>
              <a:t>LRF</a:t>
            </a:r>
            <a:endParaRPr lang="pt-BR" sz="2000" dirty="0"/>
          </a:p>
        </p:txBody>
      </p:sp>
      <p:sp>
        <p:nvSpPr>
          <p:cNvPr id="13" name="Retângulo de cantos arredondados 12"/>
          <p:cNvSpPr/>
          <p:nvPr/>
        </p:nvSpPr>
        <p:spPr>
          <a:xfrm>
            <a:off x="1892484" y="5092003"/>
            <a:ext cx="3216678" cy="16777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pt-BR" b="1" dirty="0" smtClean="0"/>
          </a:p>
          <a:p>
            <a:r>
              <a:rPr lang="pt-BR" sz="2000" b="1" dirty="0" smtClean="0"/>
              <a:t>Formata os Relatórios de forma instantânea, a partir dos registros contábeis enviados ao TCE</a:t>
            </a:r>
            <a:endParaRPr lang="pt-BR" sz="2000" b="1" dirty="0"/>
          </a:p>
          <a:p>
            <a:endParaRPr lang="pt-BR" dirty="0"/>
          </a:p>
        </p:txBody>
      </p:sp>
      <p:sp>
        <p:nvSpPr>
          <p:cNvPr id="11" name="Retângulo de cantos arredondados 10"/>
          <p:cNvSpPr/>
          <p:nvPr/>
        </p:nvSpPr>
        <p:spPr>
          <a:xfrm>
            <a:off x="5523531" y="1305334"/>
            <a:ext cx="3168352" cy="20516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1900" b="1" dirty="0" smtClean="0"/>
              <a:t>Os demonstrativos assinados digitalmente trazem segurança jurídica ao TCE. Não sendo suficiente consultas no SIAFE-TO</a:t>
            </a:r>
            <a:endParaRPr lang="pt-BR" sz="1900" b="1" dirty="0"/>
          </a:p>
        </p:txBody>
      </p:sp>
      <p:sp>
        <p:nvSpPr>
          <p:cNvPr id="14" name="Retângulo de cantos arredondados 13"/>
          <p:cNvSpPr/>
          <p:nvPr/>
        </p:nvSpPr>
        <p:spPr>
          <a:xfrm>
            <a:off x="5617366" y="3471211"/>
            <a:ext cx="3148846" cy="1469955"/>
          </a:xfrm>
          <a:prstGeom prst="roundRect">
            <a:avLst>
              <a:gd name="adj" fmla="val 82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t>Através das Regras o TCE obteve ganhos na qualidade da informação </a:t>
            </a:r>
            <a:endParaRPr lang="pt-BR" sz="2000" dirty="0"/>
          </a:p>
        </p:txBody>
      </p:sp>
      <p:sp>
        <p:nvSpPr>
          <p:cNvPr id="16" name="Retângulo de cantos arredondados 15"/>
          <p:cNvSpPr/>
          <p:nvPr/>
        </p:nvSpPr>
        <p:spPr>
          <a:xfrm>
            <a:off x="5648892" y="5119002"/>
            <a:ext cx="3216678" cy="16777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pt-BR" b="1" dirty="0" smtClean="0"/>
          </a:p>
          <a:p>
            <a:r>
              <a:rPr lang="pt-BR" sz="2000" b="1" dirty="0" smtClean="0"/>
              <a:t>Confronta dados Contábeis com as informações encaminhadas via SICAP AP e LCO  </a:t>
            </a:r>
            <a:endParaRPr lang="pt-BR" sz="2000" b="1" dirty="0"/>
          </a:p>
          <a:p>
            <a:endParaRPr lang="pt-BR" dirty="0"/>
          </a:p>
        </p:txBody>
      </p:sp>
      <p:sp>
        <p:nvSpPr>
          <p:cNvPr id="4" name="CaixaDeTexto 3"/>
          <p:cNvSpPr txBox="1"/>
          <p:nvPr/>
        </p:nvSpPr>
        <p:spPr>
          <a:xfrm>
            <a:off x="2123728" y="905225"/>
            <a:ext cx="7050328" cy="400110"/>
          </a:xfrm>
          <a:prstGeom prst="rect">
            <a:avLst/>
          </a:prstGeom>
          <a:noFill/>
        </p:spPr>
        <p:txBody>
          <a:bodyPr wrap="none" rtlCol="0">
            <a:spAutoFit/>
          </a:bodyPr>
          <a:lstStyle/>
          <a:p>
            <a:r>
              <a:rPr lang="pt-BR" sz="2000" b="1" dirty="0" smtClean="0"/>
              <a:t>O que </a:t>
            </a:r>
            <a:r>
              <a:rPr lang="pt-BR" sz="2000" b="1" dirty="0"/>
              <a:t> </a:t>
            </a:r>
            <a:r>
              <a:rPr lang="pt-BR" sz="2000" b="1" dirty="0" smtClean="0"/>
              <a:t>faz o SICAP e quais os objetivos já alcançados?</a:t>
            </a:r>
            <a:endParaRPr lang="pt-BR" sz="2000" b="1" dirty="0"/>
          </a:p>
        </p:txBody>
      </p:sp>
    </p:spTree>
    <p:extLst>
      <p:ext uri="{BB962C8B-B14F-4D97-AF65-F5344CB8AC3E}">
        <p14:creationId xmlns:p14="http://schemas.microsoft.com/office/powerpoint/2010/main" val="3124287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P spid="11" grpId="0" animBg="1"/>
      <p:bldP spid="14"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9" name="Retângulo de cantos arredondados 8"/>
          <p:cNvSpPr/>
          <p:nvPr/>
        </p:nvSpPr>
        <p:spPr>
          <a:xfrm>
            <a:off x="1859378" y="1503212"/>
            <a:ext cx="3168352" cy="17345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a:t>O </a:t>
            </a:r>
            <a:r>
              <a:rPr lang="pt-BR" sz="2000" b="1" dirty="0" smtClean="0"/>
              <a:t>SICAP </a:t>
            </a:r>
            <a:r>
              <a:rPr lang="pt-BR" sz="2000" b="1" dirty="0"/>
              <a:t>não é um sistema de registro contábil nem de</a:t>
            </a:r>
          </a:p>
          <a:p>
            <a:r>
              <a:rPr lang="pt-BR" sz="2000" b="1" dirty="0"/>
              <a:t>execução orçamentária</a:t>
            </a:r>
          </a:p>
        </p:txBody>
      </p:sp>
      <p:sp>
        <p:nvSpPr>
          <p:cNvPr id="12" name="Retângulo de cantos arredondados 11"/>
          <p:cNvSpPr/>
          <p:nvPr/>
        </p:nvSpPr>
        <p:spPr>
          <a:xfrm>
            <a:off x="1878884" y="4050674"/>
            <a:ext cx="3148846" cy="1677715"/>
          </a:xfrm>
          <a:prstGeom prst="roundRect">
            <a:avLst>
              <a:gd name="adj" fmla="val 82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a:t>O </a:t>
            </a:r>
            <a:r>
              <a:rPr lang="pt-BR" sz="2000" b="1" dirty="0" smtClean="0"/>
              <a:t>SICAP </a:t>
            </a:r>
            <a:r>
              <a:rPr lang="pt-BR" sz="2000" b="1" dirty="0"/>
              <a:t>não efetua lançamentos ou transações</a:t>
            </a:r>
          </a:p>
          <a:p>
            <a:r>
              <a:rPr lang="pt-BR" sz="2000" b="1" dirty="0" smtClean="0"/>
              <a:t>contábeis</a:t>
            </a:r>
            <a:endParaRPr lang="pt-BR" sz="2000" dirty="0"/>
          </a:p>
        </p:txBody>
      </p:sp>
      <p:sp>
        <p:nvSpPr>
          <p:cNvPr id="13" name="Retângulo de cantos arredondados 12"/>
          <p:cNvSpPr/>
          <p:nvPr/>
        </p:nvSpPr>
        <p:spPr>
          <a:xfrm>
            <a:off x="5509382" y="4050674"/>
            <a:ext cx="3216678" cy="16777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smtClean="0"/>
              <a:t>O SICAP </a:t>
            </a:r>
            <a:r>
              <a:rPr lang="pt-BR" sz="2000" b="1" dirty="0"/>
              <a:t>não efetua empenhos, arrecadações,</a:t>
            </a:r>
          </a:p>
          <a:p>
            <a:r>
              <a:rPr lang="pt-BR" sz="2000" b="1" dirty="0"/>
              <a:t>liquidações ou </a:t>
            </a:r>
            <a:r>
              <a:rPr lang="pt-BR" sz="2000" b="1" dirty="0" smtClean="0"/>
              <a:t>pagamentos</a:t>
            </a:r>
            <a:endParaRPr lang="pt-BR" sz="2000" dirty="0"/>
          </a:p>
        </p:txBody>
      </p:sp>
      <p:sp>
        <p:nvSpPr>
          <p:cNvPr id="11" name="Retângulo de cantos arredondados 10"/>
          <p:cNvSpPr/>
          <p:nvPr/>
        </p:nvSpPr>
        <p:spPr>
          <a:xfrm>
            <a:off x="5523531" y="1503211"/>
            <a:ext cx="3168352" cy="17283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2000" b="1" dirty="0"/>
              <a:t>O </a:t>
            </a:r>
            <a:r>
              <a:rPr lang="pt-BR" sz="2000" b="1" dirty="0" smtClean="0"/>
              <a:t>SICAP </a:t>
            </a:r>
            <a:r>
              <a:rPr lang="pt-BR" sz="2000" b="1" dirty="0"/>
              <a:t>não deve ser confundido com </a:t>
            </a:r>
            <a:r>
              <a:rPr lang="pt-BR" sz="2000" b="1" dirty="0" smtClean="0"/>
              <a:t>SIAFETO</a:t>
            </a:r>
            <a:endParaRPr lang="pt-BR" sz="2000" b="1" dirty="0"/>
          </a:p>
        </p:txBody>
      </p:sp>
      <p:sp>
        <p:nvSpPr>
          <p:cNvPr id="4" name="CaixaDeTexto 3"/>
          <p:cNvSpPr txBox="1"/>
          <p:nvPr/>
        </p:nvSpPr>
        <p:spPr>
          <a:xfrm>
            <a:off x="2134970" y="893621"/>
            <a:ext cx="3142207" cy="400110"/>
          </a:xfrm>
          <a:prstGeom prst="rect">
            <a:avLst/>
          </a:prstGeom>
          <a:noFill/>
        </p:spPr>
        <p:txBody>
          <a:bodyPr wrap="none" rtlCol="0">
            <a:spAutoFit/>
          </a:bodyPr>
          <a:lstStyle/>
          <a:p>
            <a:r>
              <a:rPr lang="pt-BR" sz="2000" b="1" dirty="0" smtClean="0"/>
              <a:t>O que o SICAP não faz?</a:t>
            </a:r>
            <a:endParaRPr lang="pt-BR" sz="2000" b="1" dirty="0"/>
          </a:p>
        </p:txBody>
      </p:sp>
    </p:spTree>
    <p:extLst>
      <p:ext uri="{BB962C8B-B14F-4D97-AF65-F5344CB8AC3E}">
        <p14:creationId xmlns:p14="http://schemas.microsoft.com/office/powerpoint/2010/main" val="3701594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3" name="CaixaDeTexto 2"/>
          <p:cNvSpPr txBox="1"/>
          <p:nvPr/>
        </p:nvSpPr>
        <p:spPr>
          <a:xfrm>
            <a:off x="1960576" y="818859"/>
            <a:ext cx="6302967" cy="369332"/>
          </a:xfrm>
          <a:prstGeom prst="rect">
            <a:avLst/>
          </a:prstGeom>
          <a:noFill/>
        </p:spPr>
        <p:txBody>
          <a:bodyPr wrap="square" rtlCol="0">
            <a:spAutoFit/>
          </a:bodyPr>
          <a:lstStyle/>
          <a:p>
            <a:r>
              <a:rPr lang="pt-BR" b="1" dirty="0" smtClean="0"/>
              <a:t>Exemplos de Autuação de prestações de Contas:</a:t>
            </a:r>
            <a:endParaRPr lang="pt-BR" b="1" dirty="0"/>
          </a:p>
        </p:txBody>
      </p:sp>
      <p:sp>
        <p:nvSpPr>
          <p:cNvPr id="7" name="Seta para baixo 6"/>
          <p:cNvSpPr/>
          <p:nvPr/>
        </p:nvSpPr>
        <p:spPr>
          <a:xfrm>
            <a:off x="3537596" y="3084547"/>
            <a:ext cx="484632" cy="625698"/>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Seta para baixo 16"/>
          <p:cNvSpPr/>
          <p:nvPr/>
        </p:nvSpPr>
        <p:spPr>
          <a:xfrm>
            <a:off x="6290260" y="3014007"/>
            <a:ext cx="484632" cy="696238"/>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Elipse 3"/>
          <p:cNvSpPr/>
          <p:nvPr/>
        </p:nvSpPr>
        <p:spPr>
          <a:xfrm>
            <a:off x="2483768" y="1268490"/>
            <a:ext cx="2448272" cy="17715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000" b="1" dirty="0" smtClean="0"/>
              <a:t>Secretaria Municipal Educação de Palmas</a:t>
            </a:r>
            <a:endParaRPr lang="pt-BR" sz="2000" b="1" dirty="0"/>
          </a:p>
        </p:txBody>
      </p:sp>
      <p:sp>
        <p:nvSpPr>
          <p:cNvPr id="18" name="Elipse 17"/>
          <p:cNvSpPr/>
          <p:nvPr/>
        </p:nvSpPr>
        <p:spPr>
          <a:xfrm>
            <a:off x="5364088" y="1268490"/>
            <a:ext cx="2304256" cy="17178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000" b="1" dirty="0" smtClean="0"/>
              <a:t>Secretaria Educação </a:t>
            </a:r>
            <a:r>
              <a:rPr lang="pt-BR" sz="2000" b="1" dirty="0" err="1" smtClean="0"/>
              <a:t>Juv</a:t>
            </a:r>
            <a:r>
              <a:rPr lang="pt-BR" sz="2000" b="1" dirty="0" smtClean="0"/>
              <a:t>. Esportes do Estado</a:t>
            </a:r>
            <a:endParaRPr lang="pt-BR" sz="2000" b="1" dirty="0"/>
          </a:p>
        </p:txBody>
      </p:sp>
      <p:sp>
        <p:nvSpPr>
          <p:cNvPr id="9" name="Retângulo de cantos arredondados 8"/>
          <p:cNvSpPr/>
          <p:nvPr/>
        </p:nvSpPr>
        <p:spPr>
          <a:xfrm>
            <a:off x="2915816" y="3852757"/>
            <a:ext cx="1872208" cy="18640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000" b="1" dirty="0" smtClean="0">
                <a:solidFill>
                  <a:srgbClr val="FFFF00"/>
                </a:solidFill>
              </a:rPr>
              <a:t>48</a:t>
            </a:r>
            <a:r>
              <a:rPr lang="pt-BR" sz="2000" b="1" dirty="0" smtClean="0"/>
              <a:t> páginas</a:t>
            </a:r>
          </a:p>
          <a:p>
            <a:pPr algn="ctr"/>
            <a:r>
              <a:rPr lang="pt-BR" sz="2000" b="1" dirty="0" smtClean="0"/>
              <a:t>+</a:t>
            </a:r>
          </a:p>
          <a:p>
            <a:pPr algn="ctr"/>
            <a:r>
              <a:rPr lang="pt-BR" sz="2000" b="1" dirty="0" smtClean="0"/>
              <a:t>Extratos Bancários em arquivo zipado</a:t>
            </a:r>
            <a:endParaRPr lang="pt-BR" sz="2000" b="1" dirty="0"/>
          </a:p>
        </p:txBody>
      </p:sp>
      <p:sp>
        <p:nvSpPr>
          <p:cNvPr id="12" name="Retângulo de cantos arredondados 11"/>
          <p:cNvSpPr/>
          <p:nvPr/>
        </p:nvSpPr>
        <p:spPr>
          <a:xfrm>
            <a:off x="5652120" y="3897819"/>
            <a:ext cx="1872208" cy="186404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2000" b="1" dirty="0" smtClean="0">
                <a:solidFill>
                  <a:srgbClr val="FFFF00"/>
                </a:solidFill>
              </a:rPr>
              <a:t>954</a:t>
            </a:r>
            <a:r>
              <a:rPr lang="pt-BR" sz="2000" b="1" dirty="0" smtClean="0"/>
              <a:t> páginas</a:t>
            </a:r>
          </a:p>
        </p:txBody>
      </p:sp>
    </p:spTree>
    <p:extLst>
      <p:ext uri="{BB962C8B-B14F-4D97-AF65-F5344CB8AC3E}">
        <p14:creationId xmlns:p14="http://schemas.microsoft.com/office/powerpoint/2010/main" val="1530038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P spid="4" grpId="0" animBg="1"/>
      <p:bldP spid="18" grpId="0" animBg="1"/>
      <p:bldP spid="9"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b="1" dirty="0">
                <a:solidFill>
                  <a:srgbClr val="0070C0"/>
                </a:solidFill>
              </a:rPr>
              <a:t>SICAP/CONTÁBIL</a:t>
            </a:r>
            <a:endParaRPr lang="pt-BR" dirty="0"/>
          </a:p>
        </p:txBody>
      </p:sp>
      <p:sp>
        <p:nvSpPr>
          <p:cNvPr id="4" name="Espaço Reservado para Conteúdo 3"/>
          <p:cNvSpPr>
            <a:spLocks noGrp="1"/>
          </p:cNvSpPr>
          <p:nvPr>
            <p:ph idx="1"/>
          </p:nvPr>
        </p:nvSpPr>
        <p:spPr>
          <a:xfrm>
            <a:off x="457200" y="476672"/>
            <a:ext cx="8229600" cy="6381328"/>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marL="0" indent="0">
              <a:buNone/>
            </a:pPr>
            <a:endParaRPr lang="pt-BR" b="1" dirty="0" smtClean="0"/>
          </a:p>
          <a:p>
            <a:pPr marL="0" indent="0">
              <a:buNone/>
            </a:pPr>
            <a:endParaRPr lang="pt-BR" b="1" dirty="0"/>
          </a:p>
          <a:p>
            <a:pPr marL="0" indent="0">
              <a:buNone/>
            </a:pPr>
            <a:r>
              <a:rPr lang="pt-BR" b="1" dirty="0" smtClean="0"/>
              <a:t>INSTRUÇÃO NORMATIVA 04/2017 </a:t>
            </a:r>
            <a:r>
              <a:rPr lang="pt-BR" dirty="0"/>
              <a:t> </a:t>
            </a:r>
          </a:p>
          <a:p>
            <a:pPr marL="0" indent="0">
              <a:buNone/>
            </a:pPr>
            <a:r>
              <a:rPr lang="pt-BR" dirty="0"/>
              <a:t> </a:t>
            </a:r>
          </a:p>
          <a:p>
            <a:pPr marL="0" indent="0">
              <a:buNone/>
            </a:pPr>
            <a:r>
              <a:rPr lang="pt-BR" dirty="0"/>
              <a:t>Institui o Sistema Integrado de Controle e Auditoria Pública, Módulo Contábil – SICAP/Contábil – Estadual e dispõe sobre a Remessa de Dados Contábeis por meio Eletrônico e Assinatura Digital dos Titulares dos Órgãos e Entidades da Administração Direta e Indireta, bem como das Fundações Instituídas e Mantidas pelo Poder Executivo do Estado e os Poderes Legislativo, Judiciário e Ministério Público do Estado do Tocantins. </a:t>
            </a:r>
          </a:p>
          <a:p>
            <a:pPr marL="0" indent="0">
              <a:buNone/>
            </a:pPr>
            <a:r>
              <a:rPr lang="pt-BR" dirty="0"/>
              <a:t> </a:t>
            </a:r>
          </a:p>
          <a:p>
            <a:pPr marL="0" indent="0">
              <a:buNone/>
            </a:pPr>
            <a:r>
              <a:rPr lang="pt-BR" dirty="0"/>
              <a:t> </a:t>
            </a:r>
          </a:p>
        </p:txBody>
      </p:sp>
    </p:spTree>
    <p:extLst>
      <p:ext uri="{BB962C8B-B14F-4D97-AF65-F5344CB8AC3E}">
        <p14:creationId xmlns:p14="http://schemas.microsoft.com/office/powerpoint/2010/main" val="38006380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b="1" dirty="0">
                <a:solidFill>
                  <a:srgbClr val="0070C0"/>
                </a:solidFill>
              </a:rPr>
              <a:t>SICAP/CONTÁBIL</a:t>
            </a:r>
            <a:endParaRPr lang="pt-BR" dirty="0"/>
          </a:p>
        </p:txBody>
      </p:sp>
      <p:sp>
        <p:nvSpPr>
          <p:cNvPr id="4" name="Espaço Reservado para Conteúdo 3"/>
          <p:cNvSpPr>
            <a:spLocks noGrp="1"/>
          </p:cNvSpPr>
          <p:nvPr>
            <p:ph idx="1"/>
          </p:nvPr>
        </p:nvSpPr>
        <p:spPr>
          <a:xfrm>
            <a:off x="457200" y="476672"/>
            <a:ext cx="8229600" cy="6381328"/>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5000" lnSpcReduction="20000"/>
          </a:bodyPr>
          <a:lstStyle/>
          <a:p>
            <a:pPr marL="0" indent="0">
              <a:buNone/>
            </a:pPr>
            <a:r>
              <a:rPr lang="pt-BR" b="1" dirty="0"/>
              <a:t>INSTRUÇÃO </a:t>
            </a:r>
            <a:r>
              <a:rPr lang="pt-BR" b="1" dirty="0" smtClean="0"/>
              <a:t>NORMATIVA 04/2017 </a:t>
            </a:r>
            <a:r>
              <a:rPr lang="pt-BR" dirty="0"/>
              <a:t> </a:t>
            </a:r>
          </a:p>
          <a:p>
            <a:pPr marL="0" indent="0">
              <a:buNone/>
            </a:pPr>
            <a:r>
              <a:rPr lang="pt-BR" dirty="0"/>
              <a:t> </a:t>
            </a:r>
          </a:p>
          <a:p>
            <a:pPr marL="0" indent="0">
              <a:buNone/>
            </a:pPr>
            <a:endParaRPr lang="pt-BR" dirty="0" smtClean="0"/>
          </a:p>
          <a:p>
            <a:pPr marL="0" indent="0">
              <a:buNone/>
            </a:pPr>
            <a:endParaRPr lang="pt-BR" dirty="0" smtClean="0"/>
          </a:p>
          <a:p>
            <a:pPr marL="0" indent="0">
              <a:buNone/>
            </a:pPr>
            <a:r>
              <a:rPr lang="pt-BR" sz="3800" dirty="0" smtClean="0"/>
              <a:t>Considerando </a:t>
            </a:r>
            <a:r>
              <a:rPr lang="pt-BR" sz="3800" dirty="0"/>
              <a:t>o disposto nos </a:t>
            </a:r>
            <a:r>
              <a:rPr lang="pt-BR" sz="3800" b="1" dirty="0"/>
              <a:t>artigos 6º e 7º da Lei Estadual nº 1.284, de 17 de dezembro de 2001</a:t>
            </a:r>
            <a:r>
              <a:rPr lang="pt-BR" sz="3800" dirty="0"/>
              <a:t>, que versa sobre o Sistema de Informações de Contas Públicas para o </a:t>
            </a:r>
            <a:r>
              <a:rPr lang="pt-BR" sz="3800" b="1" dirty="0">
                <a:solidFill>
                  <a:srgbClr val="FFFF00"/>
                </a:solidFill>
              </a:rPr>
              <a:t>regular desempenho das funções do Tribunal de Contas</a:t>
            </a:r>
            <a:r>
              <a:rPr lang="pt-BR" sz="3800" dirty="0">
                <a:solidFill>
                  <a:srgbClr val="FFFF00"/>
                </a:solidFill>
              </a:rPr>
              <a:t>; </a:t>
            </a:r>
            <a:endParaRPr lang="pt-BR" sz="3800" dirty="0" smtClean="0">
              <a:solidFill>
                <a:srgbClr val="FFFF00"/>
              </a:solidFill>
            </a:endParaRPr>
          </a:p>
          <a:p>
            <a:pPr marL="0" indent="0">
              <a:buNone/>
            </a:pPr>
            <a:endParaRPr lang="pt-BR" sz="2600" b="1" dirty="0" smtClean="0">
              <a:solidFill>
                <a:srgbClr val="92D050"/>
              </a:solidFill>
            </a:endParaRPr>
          </a:p>
          <a:p>
            <a:pPr marL="0" indent="0">
              <a:buNone/>
            </a:pPr>
            <a:endParaRPr lang="pt-BR" sz="2600" b="1" dirty="0" smtClean="0">
              <a:solidFill>
                <a:srgbClr val="92D050"/>
              </a:solidFill>
            </a:endParaRPr>
          </a:p>
          <a:p>
            <a:pPr marL="0" indent="0">
              <a:buNone/>
            </a:pPr>
            <a:r>
              <a:rPr lang="pt-BR" sz="2600" b="1" dirty="0" smtClean="0">
                <a:solidFill>
                  <a:srgbClr val="92D050"/>
                </a:solidFill>
              </a:rPr>
              <a:t>Exemplo</a:t>
            </a:r>
            <a:r>
              <a:rPr lang="pt-BR" sz="2600" b="1" dirty="0">
                <a:solidFill>
                  <a:srgbClr val="92D050"/>
                </a:solidFill>
              </a:rPr>
              <a:t>: </a:t>
            </a:r>
            <a:endParaRPr lang="pt-BR" sz="2600" b="1" dirty="0" smtClean="0">
              <a:solidFill>
                <a:srgbClr val="92D050"/>
              </a:solidFill>
            </a:endParaRPr>
          </a:p>
          <a:p>
            <a:pPr>
              <a:buFontTx/>
              <a:buChar char="-"/>
            </a:pPr>
            <a:r>
              <a:rPr lang="pt-BR" sz="2600" b="1" dirty="0" smtClean="0">
                <a:solidFill>
                  <a:srgbClr val="92D050"/>
                </a:solidFill>
              </a:rPr>
              <a:t>Relatório </a:t>
            </a:r>
            <a:r>
              <a:rPr lang="pt-BR" sz="2600" b="1" dirty="0">
                <a:solidFill>
                  <a:srgbClr val="92D050"/>
                </a:solidFill>
              </a:rPr>
              <a:t>de Análise </a:t>
            </a:r>
            <a:r>
              <a:rPr lang="pt-BR" sz="2600" b="1" dirty="0" smtClean="0">
                <a:solidFill>
                  <a:srgbClr val="92D050"/>
                </a:solidFill>
              </a:rPr>
              <a:t>de município (46 páginas) é </a:t>
            </a:r>
            <a:r>
              <a:rPr lang="pt-BR" sz="2600" b="1" dirty="0">
                <a:solidFill>
                  <a:srgbClr val="92D050"/>
                </a:solidFill>
              </a:rPr>
              <a:t>gerado </a:t>
            </a:r>
            <a:r>
              <a:rPr lang="pt-BR" sz="2600" b="1" dirty="0" smtClean="0">
                <a:solidFill>
                  <a:srgbClr val="92D050"/>
                </a:solidFill>
              </a:rPr>
              <a:t>em 1 minuto e 40 segundos;</a:t>
            </a:r>
          </a:p>
          <a:p>
            <a:pPr>
              <a:buFontTx/>
              <a:buChar char="-"/>
            </a:pPr>
            <a:r>
              <a:rPr lang="pt-BR" sz="2600" b="1" dirty="0" smtClean="0">
                <a:solidFill>
                  <a:srgbClr val="92D050"/>
                </a:solidFill>
              </a:rPr>
              <a:t>Auditoria concomitante.  </a:t>
            </a:r>
            <a:endParaRPr lang="pt-BR" sz="2600" b="1" dirty="0">
              <a:solidFill>
                <a:srgbClr val="92D050"/>
              </a:solidFill>
            </a:endParaRPr>
          </a:p>
          <a:p>
            <a:pPr marL="0" indent="0">
              <a:buNone/>
            </a:pPr>
            <a:endParaRPr lang="pt-BR" dirty="0">
              <a:solidFill>
                <a:srgbClr val="FFFF00"/>
              </a:solidFill>
            </a:endParaRPr>
          </a:p>
          <a:p>
            <a:pPr marL="0" indent="0">
              <a:buNone/>
            </a:pPr>
            <a:endParaRPr lang="pt-BR" dirty="0" smtClean="0">
              <a:solidFill>
                <a:srgbClr val="FFFF00"/>
              </a:solidFill>
            </a:endParaRPr>
          </a:p>
          <a:p>
            <a:pPr marL="0" indent="0">
              <a:buNone/>
            </a:pPr>
            <a:r>
              <a:rPr lang="pt-BR" dirty="0"/>
              <a:t> </a:t>
            </a:r>
            <a:endParaRPr lang="pt-BR" sz="2200" b="1" dirty="0">
              <a:solidFill>
                <a:srgbClr val="92D050"/>
              </a:solidFill>
            </a:endParaRPr>
          </a:p>
        </p:txBody>
      </p:sp>
    </p:spTree>
    <p:extLst>
      <p:ext uri="{BB962C8B-B14F-4D97-AF65-F5344CB8AC3E}">
        <p14:creationId xmlns:p14="http://schemas.microsoft.com/office/powerpoint/2010/main" val="32794774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514"/>
            <a:ext cx="9097860" cy="6823395"/>
          </a:xfrm>
          <a:prstGeom prst="rect">
            <a:avLst/>
          </a:prstGeom>
        </p:spPr>
      </p:pic>
      <p:sp>
        <p:nvSpPr>
          <p:cNvPr id="2" name="Título 1"/>
          <p:cNvSpPr>
            <a:spLocks noGrp="1"/>
          </p:cNvSpPr>
          <p:nvPr>
            <p:ph type="ctrTitle"/>
          </p:nvPr>
        </p:nvSpPr>
        <p:spPr>
          <a:xfrm>
            <a:off x="1779115" y="174630"/>
            <a:ext cx="6912768" cy="921504"/>
          </a:xfrm>
        </p:spPr>
        <p:txBody>
          <a:bodyPr>
            <a:normAutofit/>
          </a:bodyPr>
          <a:lstStyle/>
          <a:p>
            <a:r>
              <a:rPr lang="pt-BR" b="1" dirty="0" smtClean="0">
                <a:solidFill>
                  <a:srgbClr val="0070C0"/>
                </a:solidFill>
              </a:rPr>
              <a:t>SICAP/CONTÁBIL</a:t>
            </a:r>
            <a:endParaRPr lang="pt-BR" b="1" dirty="0">
              <a:solidFill>
                <a:srgbClr val="0070C0"/>
              </a:solidFill>
            </a:endParaRPr>
          </a:p>
        </p:txBody>
      </p:sp>
      <p:sp>
        <p:nvSpPr>
          <p:cNvPr id="5" name="Subtítulo 2"/>
          <p:cNvSpPr txBox="1">
            <a:spLocks/>
          </p:cNvSpPr>
          <p:nvPr/>
        </p:nvSpPr>
        <p:spPr>
          <a:xfrm>
            <a:off x="1835696" y="3933056"/>
            <a:ext cx="6552728" cy="79208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pt-B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6" name="Subtítulo 2"/>
          <p:cNvSpPr txBox="1">
            <a:spLocks/>
          </p:cNvSpPr>
          <p:nvPr/>
        </p:nvSpPr>
        <p:spPr>
          <a:xfrm>
            <a:off x="1835696" y="1700808"/>
            <a:ext cx="6552728" cy="3456384"/>
          </a:xfrm>
          <a:prstGeom prst="rect">
            <a:avLst/>
          </a:prstGeom>
        </p:spPr>
        <p:txBody>
          <a:bodyPr vert="horz" lIns="91440" tIns="45720" rIns="91440" bIns="45720" rtlCol="0">
            <a:normAutofit/>
          </a:bodyPr>
          <a:lstStyle/>
          <a:p>
            <a:pPr lvl="0">
              <a:spcBef>
                <a:spcPct val="20000"/>
              </a:spcBef>
            </a:pPr>
            <a:endParaRPr kumimoji="0" lang="pt-BR" sz="2800" u="none" strike="noStrike" kern="1200" cap="none" spc="0" normalizeH="0" baseline="0" noProof="0" dirty="0">
              <a:ln>
                <a:noFill/>
              </a:ln>
              <a:solidFill>
                <a:schemeClr val="tx1">
                  <a:lumMod val="50000"/>
                  <a:lumOff val="50000"/>
                </a:schemeClr>
              </a:solidFill>
              <a:effectLst/>
              <a:uLnTx/>
              <a:uFillTx/>
              <a:latin typeface="Century Gothic"/>
              <a:cs typeface="Century Gothic"/>
            </a:endParaRPr>
          </a:p>
        </p:txBody>
      </p:sp>
      <p:sp>
        <p:nvSpPr>
          <p:cNvPr id="10" name="Pergaminho horizontal 9"/>
          <p:cNvSpPr/>
          <p:nvPr/>
        </p:nvSpPr>
        <p:spPr>
          <a:xfrm>
            <a:off x="899593" y="174630"/>
            <a:ext cx="7792290" cy="668337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dirty="0"/>
              <a:t> </a:t>
            </a:r>
          </a:p>
          <a:p>
            <a:r>
              <a:rPr lang="pt-BR" dirty="0"/>
              <a:t> </a:t>
            </a:r>
          </a:p>
          <a:p>
            <a:r>
              <a:rPr lang="pt-BR" sz="2400" dirty="0"/>
              <a:t>Considerando que a </a:t>
            </a:r>
            <a:r>
              <a:rPr lang="pt-BR" sz="2400" b="1" dirty="0"/>
              <a:t>consolidação das contas dos entes da Federação</a:t>
            </a:r>
            <a:r>
              <a:rPr lang="pt-BR" sz="2400" dirty="0"/>
              <a:t> de que trata o artigo 51 da Lei Complementar nº 101, de 2000, requer a padronização mínima de conceitos e práticas contábeis, planos de contas, classificação orçamentária de receitas e despesas públicas, relatórios e demonstrativos no âmbito da União, Estados, Distrito Federal e Municípios, em conformidade com a legislação vigente </a:t>
            </a:r>
            <a:r>
              <a:rPr lang="pt-BR" sz="2400" b="1" dirty="0">
                <a:solidFill>
                  <a:srgbClr val="FFFF00"/>
                </a:solidFill>
              </a:rPr>
              <a:t>e a boa técnica contábil;</a:t>
            </a:r>
            <a:r>
              <a:rPr lang="pt-BR" sz="2400" dirty="0">
                <a:solidFill>
                  <a:srgbClr val="FFFF00"/>
                </a:solidFill>
              </a:rPr>
              <a:t> </a:t>
            </a:r>
          </a:p>
          <a:p>
            <a:r>
              <a:rPr lang="pt-BR" dirty="0"/>
              <a:t>  </a:t>
            </a:r>
          </a:p>
        </p:txBody>
      </p:sp>
    </p:spTree>
    <p:extLst>
      <p:ext uri="{BB962C8B-B14F-4D97-AF65-F5344CB8AC3E}">
        <p14:creationId xmlns:p14="http://schemas.microsoft.com/office/powerpoint/2010/main" val="325544690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815</TotalTime>
  <Words>405</Words>
  <Application>Microsoft Office PowerPoint</Application>
  <PresentationFormat>Apresentação na tela (4:3)</PresentationFormat>
  <Paragraphs>270</Paragraphs>
  <Slides>37</Slides>
  <Notes>0</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37</vt:i4>
      </vt:variant>
    </vt:vector>
  </HeadingPairs>
  <TitlesOfParts>
    <vt:vector size="42" baseType="lpstr">
      <vt:lpstr>Arial</vt:lpstr>
      <vt:lpstr>Book Antiqua</vt:lpstr>
      <vt:lpstr>Calibri</vt:lpstr>
      <vt:lpstr>Century Gothic</vt:lpstr>
      <vt:lpstr>Tema do Office</vt:lpstr>
      <vt:lpstr>Apresentação do PowerPoint</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lpstr>SICAP/CONTÁBIL</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ronaldoctg</dc:creator>
  <cp:lastModifiedBy>Maria L H. Flatin</cp:lastModifiedBy>
  <cp:revision>91</cp:revision>
  <dcterms:created xsi:type="dcterms:W3CDTF">2010-11-19T20:37:34Z</dcterms:created>
  <dcterms:modified xsi:type="dcterms:W3CDTF">2019-03-13T16:27:40Z</dcterms:modified>
</cp:coreProperties>
</file>