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6"/>
  </p:notesMasterIdLst>
  <p:sldIdLst>
    <p:sldId id="271" r:id="rId2"/>
    <p:sldId id="362" r:id="rId3"/>
    <p:sldId id="363" r:id="rId4"/>
    <p:sldId id="364" r:id="rId5"/>
    <p:sldId id="365" r:id="rId6"/>
    <p:sldId id="366" r:id="rId7"/>
    <p:sldId id="367" r:id="rId8"/>
    <p:sldId id="368" r:id="rId9"/>
    <p:sldId id="342" r:id="rId10"/>
    <p:sldId id="343" r:id="rId11"/>
    <p:sldId id="296" r:id="rId12"/>
    <p:sldId id="341" r:id="rId13"/>
    <p:sldId id="344" r:id="rId14"/>
    <p:sldId id="349" r:id="rId15"/>
    <p:sldId id="346" r:id="rId16"/>
    <p:sldId id="369" r:id="rId17"/>
    <p:sldId id="277" r:id="rId18"/>
    <p:sldId id="354" r:id="rId19"/>
    <p:sldId id="345" r:id="rId20"/>
    <p:sldId id="347" r:id="rId21"/>
    <p:sldId id="353" r:id="rId22"/>
    <p:sldId id="351" r:id="rId23"/>
    <p:sldId id="352" r:id="rId24"/>
    <p:sldId id="360" r:id="rId25"/>
    <p:sldId id="331" r:id="rId26"/>
    <p:sldId id="268" r:id="rId27"/>
    <p:sldId id="357" r:id="rId28"/>
    <p:sldId id="356" r:id="rId29"/>
    <p:sldId id="358" r:id="rId30"/>
    <p:sldId id="393" r:id="rId31"/>
    <p:sldId id="361" r:id="rId32"/>
    <p:sldId id="340" r:id="rId33"/>
    <p:sldId id="359" r:id="rId34"/>
    <p:sldId id="355" r:id="rId35"/>
    <p:sldId id="335" r:id="rId36"/>
    <p:sldId id="334" r:id="rId37"/>
    <p:sldId id="338" r:id="rId38"/>
    <p:sldId id="333" r:id="rId39"/>
    <p:sldId id="310" r:id="rId40"/>
    <p:sldId id="301" r:id="rId41"/>
    <p:sldId id="336" r:id="rId42"/>
    <p:sldId id="337" r:id="rId43"/>
    <p:sldId id="380" r:id="rId44"/>
    <p:sldId id="382" r:id="rId45"/>
    <p:sldId id="384" r:id="rId46"/>
    <p:sldId id="385" r:id="rId47"/>
    <p:sldId id="386" r:id="rId48"/>
    <p:sldId id="387" r:id="rId49"/>
    <p:sldId id="376" r:id="rId50"/>
    <p:sldId id="388" r:id="rId51"/>
    <p:sldId id="392" r:id="rId52"/>
    <p:sldId id="391" r:id="rId53"/>
    <p:sldId id="273" r:id="rId54"/>
    <p:sldId id="339" r:id="rId5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05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Pasta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arleyfg\Documents\apresenta&#231;&#227;o-19-04-201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t-BR" dirty="0" smtClean="0"/>
              <a:t>“Praia</a:t>
            </a:r>
            <a:r>
              <a:rPr lang="pt-BR" baseline="0" dirty="0" smtClean="0"/>
              <a:t> Bela”</a:t>
            </a:r>
            <a:endParaRPr lang="pt-BR" dirty="0"/>
          </a:p>
        </c:rich>
      </c:tx>
      <c:layout>
        <c:manualLayout>
          <c:xMode val="edge"/>
          <c:yMode val="edge"/>
          <c:x val="0.42052857976086322"/>
          <c:y val="5.892668587878425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76415135608049"/>
          <c:y val="5.1400554097404488E-2"/>
          <c:w val="0.60737182852143479"/>
          <c:h val="0.70026720618256055"/>
        </c:manualLayout>
      </c:layout>
      <c:lineChart>
        <c:grouping val="stacked"/>
        <c:varyColors val="0"/>
        <c:ser>
          <c:idx val="0"/>
          <c:order val="0"/>
          <c:tx>
            <c:v>Araguacema</c:v>
          </c:tx>
          <c:cat>
            <c:strRef>
              <c:f>Plan1!$J$1:$J$12</c:f>
              <c:strCache>
                <c:ptCount val="12"/>
                <c:pt idx="0">
                  <c:v>Janeiro</c:v>
                </c:pt>
                <c:pt idx="1">
                  <c:v>Fevereiro</c:v>
                </c:pt>
                <c:pt idx="2">
                  <c:v>Março</c:v>
                </c:pt>
                <c:pt idx="3">
                  <c:v>Abril</c:v>
                </c:pt>
                <c:pt idx="4">
                  <c:v>Maio</c:v>
                </c:pt>
                <c:pt idx="5">
                  <c:v>Junho</c:v>
                </c:pt>
                <c:pt idx="6">
                  <c:v>Julho</c:v>
                </c:pt>
                <c:pt idx="7">
                  <c:v>Agosto</c:v>
                </c:pt>
                <c:pt idx="8">
                  <c:v>Setembro</c:v>
                </c:pt>
                <c:pt idx="9">
                  <c:v>Outubro</c:v>
                </c:pt>
                <c:pt idx="10">
                  <c:v>Novembro </c:v>
                </c:pt>
                <c:pt idx="11">
                  <c:v>Dezembro</c:v>
                </c:pt>
              </c:strCache>
            </c:strRef>
          </c:cat>
          <c:val>
            <c:numRef>
              <c:f>Plan1!$K$1:$K$12</c:f>
              <c:numCache>
                <c:formatCode>General</c:formatCode>
                <c:ptCount val="12"/>
                <c:pt idx="0" formatCode="#,##0.00">
                  <c:v>104468.78</c:v>
                </c:pt>
                <c:pt idx="1">
                  <c:v>0</c:v>
                </c:pt>
                <c:pt idx="2" formatCode="#,##0.00">
                  <c:v>206150.98</c:v>
                </c:pt>
                <c:pt idx="3" formatCode="#,##0.00">
                  <c:v>92372.08</c:v>
                </c:pt>
                <c:pt idx="4" formatCode="#,##0.00">
                  <c:v>96045.56</c:v>
                </c:pt>
                <c:pt idx="5">
                  <c:v>270</c:v>
                </c:pt>
                <c:pt idx="6" formatCode="#,##0.00">
                  <c:v>201156.35</c:v>
                </c:pt>
                <c:pt idx="7">
                  <c:v>0</c:v>
                </c:pt>
                <c:pt idx="8" formatCode="#,##0.00">
                  <c:v>261480.91</c:v>
                </c:pt>
                <c:pt idx="9">
                  <c:v>0</c:v>
                </c:pt>
                <c:pt idx="10" formatCode="#,##0.00">
                  <c:v>213241.54</c:v>
                </c:pt>
                <c:pt idx="11">
                  <c:v>932.88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76B-4DA9-8348-13E8EE8B4A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5172736"/>
        <c:axId val="295268736"/>
      </c:lineChart>
      <c:catAx>
        <c:axId val="29517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5268736"/>
        <c:crosses val="autoZero"/>
        <c:auto val="1"/>
        <c:lblAlgn val="ctr"/>
        <c:lblOffset val="100"/>
        <c:noMultiLvlLbl val="0"/>
      </c:catAx>
      <c:valAx>
        <c:axId val="295268736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295172736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Contábil e LCO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Plan1!$A$21:$A$26</c:f>
              <c:strCache>
                <c:ptCount val="6"/>
                <c:pt idx="0">
                  <c:v>1ª Relatoria</c:v>
                </c:pt>
                <c:pt idx="1">
                  <c:v>2ª Relatoria</c:v>
                </c:pt>
                <c:pt idx="2">
                  <c:v>3ª Relatoria</c:v>
                </c:pt>
                <c:pt idx="3">
                  <c:v>4ª Relatoria</c:v>
                </c:pt>
                <c:pt idx="4">
                  <c:v>5ª Relatoria</c:v>
                </c:pt>
                <c:pt idx="5">
                  <c:v>6ª Relatoria</c:v>
                </c:pt>
              </c:strCache>
            </c:strRef>
          </c:cat>
          <c:val>
            <c:numRef>
              <c:f>Plan1!$B$21:$B$26</c:f>
              <c:numCache>
                <c:formatCode>General</c:formatCode>
                <c:ptCount val="6"/>
                <c:pt idx="0">
                  <c:v>32</c:v>
                </c:pt>
                <c:pt idx="1">
                  <c:v>27</c:v>
                </c:pt>
                <c:pt idx="2">
                  <c:v>25</c:v>
                </c:pt>
                <c:pt idx="3">
                  <c:v>38</c:v>
                </c:pt>
                <c:pt idx="4">
                  <c:v>28</c:v>
                </c:pt>
                <c:pt idx="5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14-49D2-A351-3F6ABC0FF8FB}"/>
            </c:ext>
          </c:extLst>
        </c:ser>
        <c:ser>
          <c:idx val="1"/>
          <c:order val="1"/>
          <c:tx>
            <c:v>Só Contábil</c:v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Plan1!$A$21:$A$26</c:f>
              <c:strCache>
                <c:ptCount val="6"/>
                <c:pt idx="0">
                  <c:v>1ª Relatoria</c:v>
                </c:pt>
                <c:pt idx="1">
                  <c:v>2ª Relatoria</c:v>
                </c:pt>
                <c:pt idx="2">
                  <c:v>3ª Relatoria</c:v>
                </c:pt>
                <c:pt idx="3">
                  <c:v>4ª Relatoria</c:v>
                </c:pt>
                <c:pt idx="4">
                  <c:v>5ª Relatoria</c:v>
                </c:pt>
                <c:pt idx="5">
                  <c:v>6ª Relatoria</c:v>
                </c:pt>
              </c:strCache>
            </c:strRef>
          </c:cat>
          <c:val>
            <c:numRef>
              <c:f>Plan1!$C$21:$C$26</c:f>
              <c:numCache>
                <c:formatCode>General</c:formatCode>
                <c:ptCount val="6"/>
                <c:pt idx="0">
                  <c:v>98</c:v>
                </c:pt>
                <c:pt idx="1">
                  <c:v>101</c:v>
                </c:pt>
                <c:pt idx="2">
                  <c:v>117</c:v>
                </c:pt>
                <c:pt idx="3">
                  <c:v>117</c:v>
                </c:pt>
                <c:pt idx="4">
                  <c:v>100</c:v>
                </c:pt>
                <c:pt idx="5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14-49D2-A351-3F6ABC0FF8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393088"/>
        <c:axId val="221377664"/>
      </c:barChart>
      <c:catAx>
        <c:axId val="160393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1377664"/>
        <c:crosses val="autoZero"/>
        <c:auto val="1"/>
        <c:lblAlgn val="ctr"/>
        <c:lblOffset val="100"/>
        <c:noMultiLvlLbl val="0"/>
      </c:catAx>
      <c:valAx>
        <c:axId val="221377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3930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E6CC8-734A-4CFF-B7C2-1C49938B8194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A7CE54-00C0-4092-B174-CC73AD8DEF0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9839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Maior valor! Menos repetitivo!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165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Maior valor! Menos repetitivo!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12B0C-0C07-E641-8F34-10A0521EE12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823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7CE54-00C0-4092-B174-CC73AD8DEF0C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5610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7CE54-00C0-4092-B174-CC73AD8DEF0C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9777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7CE54-00C0-4092-B174-CC73AD8DEF0C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7482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0"/>
              </a:spcBef>
              <a:buFontTx/>
              <a:buAutoNum type="arabicPeriod"/>
            </a:pPr>
            <a:endParaRPr lang="pt-BR" altLang="pt-BR" smtClean="0"/>
          </a:p>
        </p:txBody>
      </p:sp>
      <p:sp>
        <p:nvSpPr>
          <p:cNvPr id="512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77C45C2-8155-4FD9-8A68-D1B92E01454B}" type="slidenum">
              <a:rPr lang="pt-BR" altLang="pt-BR" sz="1200"/>
              <a:pPr eaLnBrk="1" hangingPunct="1"/>
              <a:t>21</a:t>
            </a:fld>
            <a:endParaRPr lang="pt-BR" altLang="pt-BR" sz="1200"/>
          </a:p>
        </p:txBody>
      </p:sp>
    </p:spTree>
    <p:extLst>
      <p:ext uri="{BB962C8B-B14F-4D97-AF65-F5344CB8AC3E}">
        <p14:creationId xmlns:p14="http://schemas.microsoft.com/office/powerpoint/2010/main" val="1065046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7CE54-00C0-4092-B174-CC73AD8DEF0C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0296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7CE54-00C0-4092-B174-CC73AD8DEF0C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4901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A7CE54-00C0-4092-B174-CC73AD8DEF0C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3052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0089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622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584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7530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609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8983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768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2387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3015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4774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407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6F09D-B2C3-418E-B374-E6DFEB24214C}" type="datetimeFigureOut">
              <a:rPr lang="pt-BR" smtClean="0"/>
              <a:t>13/03/2019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B6B75-16A8-4036-88E4-99DC4FE2548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93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657600"/>
            <a:ext cx="9139238" cy="301176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endParaRPr lang="pt-BR" sz="1200" b="1" dirty="0" smtClean="0">
              <a:solidFill>
                <a:srgbClr val="AB511C"/>
              </a:solidFill>
              <a:latin typeface="Palatino Linotype" pitchFamily="18" charset="0"/>
            </a:endParaRPr>
          </a:p>
          <a:p>
            <a:pPr eaLnBrk="1" hangingPunct="1">
              <a:defRPr/>
            </a:pPr>
            <a:r>
              <a:rPr lang="pt-BR" b="1" dirty="0" smtClean="0">
                <a:solidFill>
                  <a:schemeClr val="bg1"/>
                </a:solidFill>
                <a:latin typeface="Palatino Linotype" pitchFamily="18" charset="0"/>
              </a:rPr>
              <a:t>Coordenadoria de Análise de Contas e Acompanhamento Gestão Fiscal  </a:t>
            </a:r>
          </a:p>
          <a:p>
            <a:pPr eaLnBrk="1" hangingPunct="1">
              <a:defRPr/>
            </a:pPr>
            <a:r>
              <a:rPr lang="pt-BR" sz="2800" b="1" dirty="0" smtClean="0">
                <a:solidFill>
                  <a:schemeClr val="bg1"/>
                </a:solidFill>
                <a:latin typeface="Palatino Linotype" pitchFamily="18" charset="0"/>
              </a:rPr>
              <a:t>SICAP CONTÁBIL ESTADO</a:t>
            </a:r>
            <a:endParaRPr lang="pt-BR" sz="28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>
              <a:defRPr/>
            </a:pPr>
            <a:endParaRPr lang="pt-BR" sz="22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>
              <a:defRPr/>
            </a:pPr>
            <a:r>
              <a:rPr lang="pt-BR" sz="2200" b="1" dirty="0" smtClean="0">
                <a:solidFill>
                  <a:schemeClr val="bg1"/>
                </a:solidFill>
                <a:latin typeface="Palatino Linotype" pitchFamily="18" charset="0"/>
              </a:rPr>
              <a:t>Warley </a:t>
            </a:r>
            <a:r>
              <a:rPr lang="pt-BR" sz="2200" b="1" dirty="0" smtClean="0">
                <a:solidFill>
                  <a:schemeClr val="bg1"/>
                </a:solidFill>
                <a:latin typeface="Palatino Linotype" pitchFamily="18" charset="0"/>
              </a:rPr>
              <a:t>Ferreira </a:t>
            </a:r>
            <a:r>
              <a:rPr lang="pt-BR" sz="2200" b="1" dirty="0" smtClean="0">
                <a:solidFill>
                  <a:schemeClr val="bg1"/>
                </a:solidFill>
                <a:latin typeface="Palatino Linotype" pitchFamily="18" charset="0"/>
              </a:rPr>
              <a:t>Gois</a:t>
            </a:r>
          </a:p>
          <a:p>
            <a:pPr>
              <a:defRPr/>
            </a:pPr>
            <a:r>
              <a:rPr lang="pt-BR" sz="2200" b="1" dirty="0" smtClean="0">
                <a:solidFill>
                  <a:schemeClr val="bg1"/>
                </a:solidFill>
                <a:latin typeface="Palatino Linotype" pitchFamily="18" charset="0"/>
              </a:rPr>
              <a:t>Jonatas Soares Araújo</a:t>
            </a:r>
            <a:endParaRPr lang="pt-BR" sz="2200" b="1" dirty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defRPr/>
            </a:pPr>
            <a:endParaRPr lang="pt-BR" sz="1200" b="1" dirty="0" smtClean="0">
              <a:solidFill>
                <a:srgbClr val="AB511C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36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244" y="1"/>
            <a:ext cx="95647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ipse 4"/>
          <p:cNvSpPr/>
          <p:nvPr/>
        </p:nvSpPr>
        <p:spPr>
          <a:xfrm>
            <a:off x="395536" y="5589240"/>
            <a:ext cx="2304256" cy="10801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27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669" y="620688"/>
            <a:ext cx="8598662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9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08472" y="-36442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Apresentação SICAP/Contábil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683568" y="1772816"/>
            <a:ext cx="8155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3200" dirty="0">
                <a:latin typeface="+mj-lt"/>
                <a:cs typeface="Arial" panose="020B0604020202020204" pitchFamily="34" charset="0"/>
              </a:rPr>
              <a:t>Unificar os procedimentos e padronizar as informações contábeis, proporcionando mais transparência, segurança e agilidade na análise das informações enviadas ao TCE/TO</a:t>
            </a:r>
            <a:r>
              <a:rPr lang="pt-BR" sz="3200" dirty="0" smtClean="0">
                <a:latin typeface="+mj-lt"/>
                <a:cs typeface="Arial" panose="020B0604020202020204" pitchFamily="34" charset="0"/>
              </a:rPr>
              <a:t>.</a:t>
            </a:r>
            <a:endParaRPr lang="pt-BR" sz="3200" dirty="0">
              <a:latin typeface="+mj-lt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3200" dirty="0" smtClean="0">
                <a:latin typeface="+mj-lt"/>
                <a:cs typeface="Arial" panose="020B0604020202020204" pitchFamily="34" charset="0"/>
              </a:rPr>
              <a:t>Segue um layout de padronização de dados;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3200" dirty="0">
                <a:latin typeface="+mj-lt"/>
              </a:rPr>
              <a:t>Instrução Normativa - </a:t>
            </a:r>
            <a:r>
              <a:rPr lang="pt-BR" sz="3200" dirty="0" smtClean="0">
                <a:latin typeface="+mj-lt"/>
              </a:rPr>
              <a:t>4/2017.</a:t>
            </a:r>
            <a:endParaRPr lang="pt-BR" sz="3200" dirty="0">
              <a:latin typeface="+mj-lt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4662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827584" y="1600200"/>
            <a:ext cx="7920880" cy="4525963"/>
          </a:xfrm>
        </p:spPr>
        <p:txBody>
          <a:bodyPr>
            <a:normAutofit/>
          </a:bodyPr>
          <a:lstStyle/>
          <a:p>
            <a:endParaRPr lang="pt-BR" dirty="0" smtClean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268760"/>
            <a:ext cx="9304712" cy="448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8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08472" y="-36442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Apresentação SICAP/Contábil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1763688" y="2708920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b="1" dirty="0">
                <a:latin typeface="+mj-lt"/>
                <a:cs typeface="Arial" panose="020B0604020202020204" pitchFamily="34" charset="0"/>
              </a:rPr>
              <a:t>Unificar os procedimentos e padronizar as informações contábeis, proporcionando mais transparência, segurança e agilidade na análise das informações enviadas ao TCE/TO</a:t>
            </a:r>
            <a:r>
              <a:rPr lang="pt-BR" b="1" dirty="0" smtClean="0">
                <a:latin typeface="+mj-lt"/>
                <a:cs typeface="Arial" panose="020B0604020202020204" pitchFamily="34" charset="0"/>
              </a:rPr>
              <a:t>.</a:t>
            </a:r>
            <a:endParaRPr lang="pt-BR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b="1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b="1" dirty="0"/>
              <a:t>Instrução Normativa - </a:t>
            </a:r>
            <a:r>
              <a:rPr lang="pt-BR" b="1" dirty="0" smtClean="0"/>
              <a:t>4/2017.</a:t>
            </a:r>
            <a:endParaRPr lang="pt-BR" b="1" dirty="0">
              <a:solidFill>
                <a:schemeClr val="tx1">
                  <a:lumMod val="50000"/>
                  <a:lumOff val="50000"/>
                </a:schemeClr>
              </a:solidFill>
              <a:latin typeface="Century Gothic"/>
              <a:cs typeface="Century Gothic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40" y="2044424"/>
            <a:ext cx="8606583" cy="4695752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2858312" y="1538508"/>
            <a:ext cx="3204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u="sng" dirty="0"/>
              <a:t>Multa de R$ 339,00 por </a:t>
            </a:r>
            <a:r>
              <a:rPr lang="pt-BR" b="1" u="sng" dirty="0" smtClean="0"/>
              <a:t>pessoa.</a:t>
            </a:r>
            <a:endParaRPr lang="pt-BR" b="1" u="sng" dirty="0"/>
          </a:p>
        </p:txBody>
      </p:sp>
    </p:spTree>
    <p:extLst>
      <p:ext uri="{BB962C8B-B14F-4D97-AF65-F5344CB8AC3E}">
        <p14:creationId xmlns:p14="http://schemas.microsoft.com/office/powerpoint/2010/main" val="95269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08472" y="-36442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Apresentação SICAP/Contábil</a:t>
            </a:r>
            <a:endParaRPr lang="pt-BR" dirty="0"/>
          </a:p>
        </p:txBody>
      </p:sp>
      <p:sp>
        <p:nvSpPr>
          <p:cNvPr id="6" name="Elipse 5"/>
          <p:cNvSpPr/>
          <p:nvPr/>
        </p:nvSpPr>
        <p:spPr>
          <a:xfrm>
            <a:off x="4067944" y="3429000"/>
            <a:ext cx="2232248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SICAP/Contábil</a:t>
            </a:r>
          </a:p>
        </p:txBody>
      </p:sp>
      <p:sp>
        <p:nvSpPr>
          <p:cNvPr id="9" name="Retângulo 8"/>
          <p:cNvSpPr/>
          <p:nvPr/>
        </p:nvSpPr>
        <p:spPr>
          <a:xfrm>
            <a:off x="1547664" y="1787063"/>
            <a:ext cx="1296144" cy="7920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ADM</a:t>
            </a:r>
            <a:endParaRPr lang="pt-BR" dirty="0"/>
          </a:p>
        </p:txBody>
      </p:sp>
      <p:sp>
        <p:nvSpPr>
          <p:cNvPr id="11" name="Retângulo 10"/>
          <p:cNvSpPr/>
          <p:nvPr/>
        </p:nvSpPr>
        <p:spPr>
          <a:xfrm>
            <a:off x="1507603" y="5134560"/>
            <a:ext cx="1296144" cy="7920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Auditor</a:t>
            </a:r>
            <a:endParaRPr lang="pt-BR" dirty="0"/>
          </a:p>
        </p:txBody>
      </p:sp>
      <p:sp>
        <p:nvSpPr>
          <p:cNvPr id="12" name="Retângulo 11"/>
          <p:cNvSpPr/>
          <p:nvPr/>
        </p:nvSpPr>
        <p:spPr>
          <a:xfrm>
            <a:off x="6888067" y="1787063"/>
            <a:ext cx="1296144" cy="7920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Gestor</a:t>
            </a:r>
            <a:endParaRPr lang="pt-BR" dirty="0"/>
          </a:p>
        </p:txBody>
      </p:sp>
      <p:sp>
        <p:nvSpPr>
          <p:cNvPr id="13" name="Retângulo 12"/>
          <p:cNvSpPr/>
          <p:nvPr/>
        </p:nvSpPr>
        <p:spPr>
          <a:xfrm>
            <a:off x="6804248" y="5355023"/>
            <a:ext cx="1296144" cy="7920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Analisador</a:t>
            </a:r>
            <a:endParaRPr lang="pt-BR" dirty="0"/>
          </a:p>
        </p:txBody>
      </p:sp>
      <p:sp>
        <p:nvSpPr>
          <p:cNvPr id="15" name="Retângulo 14"/>
          <p:cNvSpPr/>
          <p:nvPr/>
        </p:nvSpPr>
        <p:spPr>
          <a:xfrm>
            <a:off x="4283968" y="1484784"/>
            <a:ext cx="1648914" cy="79208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Transparência</a:t>
            </a:r>
            <a:endParaRPr lang="pt-BR" dirty="0"/>
          </a:p>
        </p:txBody>
      </p:sp>
      <p:sp>
        <p:nvSpPr>
          <p:cNvPr id="20" name="Seta para baixo 19"/>
          <p:cNvSpPr/>
          <p:nvPr/>
        </p:nvSpPr>
        <p:spPr>
          <a:xfrm rot="7512970">
            <a:off x="3532425" y="1907185"/>
            <a:ext cx="242316" cy="20269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Seta para baixo 20"/>
          <p:cNvSpPr/>
          <p:nvPr/>
        </p:nvSpPr>
        <p:spPr>
          <a:xfrm rot="10800000">
            <a:off x="4987267" y="2276870"/>
            <a:ext cx="242316" cy="11521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Seta para baixo 23"/>
          <p:cNvSpPr/>
          <p:nvPr/>
        </p:nvSpPr>
        <p:spPr>
          <a:xfrm rot="12982203">
            <a:off x="6353498" y="2416118"/>
            <a:ext cx="242316" cy="13719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Retângulo 24"/>
          <p:cNvSpPr/>
          <p:nvPr/>
        </p:nvSpPr>
        <p:spPr>
          <a:xfrm>
            <a:off x="3111808" y="5828078"/>
            <a:ext cx="1296144" cy="7920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Site</a:t>
            </a:r>
            <a:endParaRPr lang="pt-BR" dirty="0"/>
          </a:p>
        </p:txBody>
      </p:sp>
      <p:sp>
        <p:nvSpPr>
          <p:cNvPr id="26" name="Seta para baixo 25"/>
          <p:cNvSpPr/>
          <p:nvPr/>
        </p:nvSpPr>
        <p:spPr>
          <a:xfrm rot="2319068">
            <a:off x="4175290" y="4239743"/>
            <a:ext cx="242316" cy="18066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 26"/>
          <p:cNvSpPr/>
          <p:nvPr/>
        </p:nvSpPr>
        <p:spPr>
          <a:xfrm>
            <a:off x="6984867" y="3645024"/>
            <a:ext cx="1296144" cy="7920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Fila</a:t>
            </a:r>
            <a:endParaRPr lang="pt-BR" dirty="0"/>
          </a:p>
        </p:txBody>
      </p:sp>
      <p:sp>
        <p:nvSpPr>
          <p:cNvPr id="28" name="Seta para baixo 27"/>
          <p:cNvSpPr/>
          <p:nvPr/>
        </p:nvSpPr>
        <p:spPr>
          <a:xfrm rot="19027496">
            <a:off x="6212275" y="4183391"/>
            <a:ext cx="218817" cy="13785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Seta para baixo 28"/>
          <p:cNvSpPr/>
          <p:nvPr/>
        </p:nvSpPr>
        <p:spPr>
          <a:xfrm rot="16200000">
            <a:off x="6500547" y="3603597"/>
            <a:ext cx="242316" cy="7154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Seta para baixo 29"/>
          <p:cNvSpPr/>
          <p:nvPr/>
        </p:nvSpPr>
        <p:spPr>
          <a:xfrm rot="3116564">
            <a:off x="3415985" y="3919819"/>
            <a:ext cx="242316" cy="18832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/>
          <p:cNvSpPr/>
          <p:nvPr/>
        </p:nvSpPr>
        <p:spPr>
          <a:xfrm>
            <a:off x="859531" y="3565263"/>
            <a:ext cx="1296144" cy="7920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CADUN</a:t>
            </a:r>
            <a:endParaRPr lang="pt-BR" dirty="0"/>
          </a:p>
        </p:txBody>
      </p:sp>
      <p:sp>
        <p:nvSpPr>
          <p:cNvPr id="19" name="Seta para a esquerda e para a direita 18"/>
          <p:cNvSpPr/>
          <p:nvPr/>
        </p:nvSpPr>
        <p:spPr>
          <a:xfrm>
            <a:off x="2155674" y="3829674"/>
            <a:ext cx="1912269" cy="20676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/>
          <p:cNvSpPr/>
          <p:nvPr/>
        </p:nvSpPr>
        <p:spPr>
          <a:xfrm>
            <a:off x="4879679" y="5839918"/>
            <a:ext cx="1296144" cy="7920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SIOPE</a:t>
            </a:r>
            <a:endParaRPr lang="pt-BR" dirty="0"/>
          </a:p>
        </p:txBody>
      </p:sp>
      <p:sp>
        <p:nvSpPr>
          <p:cNvPr id="23" name="Seta para baixo 27"/>
          <p:cNvSpPr/>
          <p:nvPr/>
        </p:nvSpPr>
        <p:spPr>
          <a:xfrm rot="21248831">
            <a:off x="5258863" y="4453810"/>
            <a:ext cx="218817" cy="13785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087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sldNum" sz="quarter" idx="4294967295"/>
          </p:nvPr>
        </p:nvSpPr>
        <p:spPr>
          <a:xfrm>
            <a:off x="8299704" y="5624151"/>
            <a:ext cx="166211" cy="28212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9050">
              <a:lnSpc>
                <a:spcPts val="1073"/>
              </a:lnSpc>
            </a:pPr>
            <a:fld id="{81D60167-4931-47E6-BA6A-407CBD079E47}" type="slidenum">
              <a:rPr dirty="0"/>
              <a:pPr marL="19050">
                <a:lnSpc>
                  <a:spcPts val="1073"/>
                </a:lnSpc>
              </a:pPr>
              <a:t>16</a:t>
            </a:fld>
            <a:endParaRPr dirty="0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878983" y="260648"/>
            <a:ext cx="8113690" cy="653435"/>
          </a:xfrm>
        </p:spPr>
        <p:txBody>
          <a:bodyPr>
            <a:normAutofit/>
          </a:bodyPr>
          <a:lstStyle/>
          <a:p>
            <a:pPr algn="ctr"/>
            <a:r>
              <a:rPr lang="pt-BR" sz="2625" b="1" spc="-94" dirty="0">
                <a:latin typeface="Arial" panose="020B0604020202020204" pitchFamily="34" charset="0"/>
                <a:cs typeface="Arial" panose="020B0604020202020204" pitchFamily="34" charset="0"/>
              </a:rPr>
              <a:t>Usuários da Informação</a:t>
            </a:r>
            <a:endParaRPr lang="pt-BR" sz="2625" dirty="0"/>
          </a:p>
        </p:txBody>
      </p:sp>
      <p:sp>
        <p:nvSpPr>
          <p:cNvPr id="2" name="Elipse 1"/>
          <p:cNvSpPr/>
          <p:nvPr/>
        </p:nvSpPr>
        <p:spPr>
          <a:xfrm>
            <a:off x="3834685" y="2911681"/>
            <a:ext cx="1719329" cy="14102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4" name="CaixaDeTexto 3"/>
          <p:cNvSpPr txBox="1"/>
          <p:nvPr/>
        </p:nvSpPr>
        <p:spPr>
          <a:xfrm>
            <a:off x="3858863" y="3233403"/>
            <a:ext cx="167435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875" dirty="0">
                <a:solidFill>
                  <a:schemeClr val="bg1"/>
                </a:solidFill>
              </a:rPr>
              <a:t>Usuários da Informação</a:t>
            </a:r>
          </a:p>
        </p:txBody>
      </p:sp>
      <p:sp>
        <p:nvSpPr>
          <p:cNvPr id="8" name="Elipse 7"/>
          <p:cNvSpPr/>
          <p:nvPr/>
        </p:nvSpPr>
        <p:spPr>
          <a:xfrm>
            <a:off x="797954" y="2945056"/>
            <a:ext cx="2189242" cy="11977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500" dirty="0"/>
              <a:t>Pesquisadores</a:t>
            </a:r>
          </a:p>
        </p:txBody>
      </p:sp>
      <p:sp>
        <p:nvSpPr>
          <p:cNvPr id="9" name="Elipse 8"/>
          <p:cNvSpPr/>
          <p:nvPr/>
        </p:nvSpPr>
        <p:spPr>
          <a:xfrm>
            <a:off x="1403649" y="4330806"/>
            <a:ext cx="1921622" cy="1091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500" dirty="0"/>
              <a:t>Credores de Empréstimos</a:t>
            </a:r>
          </a:p>
        </p:txBody>
      </p:sp>
      <p:sp>
        <p:nvSpPr>
          <p:cNvPr id="10" name="Elipse 9"/>
          <p:cNvSpPr/>
          <p:nvPr/>
        </p:nvSpPr>
        <p:spPr>
          <a:xfrm>
            <a:off x="3707904" y="4825997"/>
            <a:ext cx="1990126" cy="1091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25" dirty="0"/>
              <a:t>Fornecedores</a:t>
            </a:r>
          </a:p>
        </p:txBody>
      </p:sp>
      <p:sp>
        <p:nvSpPr>
          <p:cNvPr id="11" name="Elipse 10"/>
          <p:cNvSpPr/>
          <p:nvPr/>
        </p:nvSpPr>
        <p:spPr>
          <a:xfrm>
            <a:off x="3779912" y="1472464"/>
            <a:ext cx="1872208" cy="1091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Cidadãos</a:t>
            </a:r>
          </a:p>
        </p:txBody>
      </p:sp>
      <p:sp>
        <p:nvSpPr>
          <p:cNvPr id="12" name="Elipse 11"/>
          <p:cNvSpPr/>
          <p:nvPr/>
        </p:nvSpPr>
        <p:spPr>
          <a:xfrm>
            <a:off x="5835814" y="4367028"/>
            <a:ext cx="1688513" cy="1091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Órgãos de Controle</a:t>
            </a:r>
          </a:p>
        </p:txBody>
      </p:sp>
      <p:sp>
        <p:nvSpPr>
          <p:cNvPr id="13" name="Elipse 12"/>
          <p:cNvSpPr/>
          <p:nvPr/>
        </p:nvSpPr>
        <p:spPr>
          <a:xfrm>
            <a:off x="6531199" y="3064180"/>
            <a:ext cx="1934716" cy="1091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Poder Legislativo</a:t>
            </a:r>
          </a:p>
        </p:txBody>
      </p:sp>
      <p:sp>
        <p:nvSpPr>
          <p:cNvPr id="14" name="Elipse 13"/>
          <p:cNvSpPr/>
          <p:nvPr/>
        </p:nvSpPr>
        <p:spPr>
          <a:xfrm>
            <a:off x="6063322" y="1826341"/>
            <a:ext cx="1553514" cy="1091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err="1"/>
              <a:t>Ongs</a:t>
            </a:r>
            <a:endParaRPr lang="pt-BR" dirty="0"/>
          </a:p>
        </p:txBody>
      </p:sp>
      <p:cxnSp>
        <p:nvCxnSpPr>
          <p:cNvPr id="16" name="Conector de seta reta 15"/>
          <p:cNvCxnSpPr>
            <a:endCxn id="11" idx="4"/>
          </p:cNvCxnSpPr>
          <p:nvPr/>
        </p:nvCxnSpPr>
        <p:spPr>
          <a:xfrm flipV="1">
            <a:off x="4694349" y="2563950"/>
            <a:ext cx="21667" cy="38110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e seta reta 18"/>
          <p:cNvCxnSpPr>
            <a:stCxn id="2" idx="7"/>
            <a:endCxn id="14" idx="3"/>
          </p:cNvCxnSpPr>
          <p:nvPr/>
        </p:nvCxnSpPr>
        <p:spPr>
          <a:xfrm flipV="1">
            <a:off x="5302223" y="2757982"/>
            <a:ext cx="988605" cy="360223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/>
          <p:cNvCxnSpPr>
            <a:stCxn id="2" idx="6"/>
            <a:endCxn id="13" idx="2"/>
          </p:cNvCxnSpPr>
          <p:nvPr/>
        </p:nvCxnSpPr>
        <p:spPr>
          <a:xfrm flipV="1">
            <a:off x="5554014" y="3609923"/>
            <a:ext cx="977185" cy="687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de seta reta 27"/>
          <p:cNvCxnSpPr>
            <a:stCxn id="2" idx="5"/>
            <a:endCxn id="12" idx="1"/>
          </p:cNvCxnSpPr>
          <p:nvPr/>
        </p:nvCxnSpPr>
        <p:spPr>
          <a:xfrm>
            <a:off x="5302224" y="4115393"/>
            <a:ext cx="780867" cy="411479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de seta reta 33"/>
          <p:cNvCxnSpPr>
            <a:stCxn id="2" idx="4"/>
            <a:endCxn id="10" idx="0"/>
          </p:cNvCxnSpPr>
          <p:nvPr/>
        </p:nvCxnSpPr>
        <p:spPr>
          <a:xfrm>
            <a:off x="4694350" y="4321917"/>
            <a:ext cx="8617" cy="504080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ector de seta reta 45"/>
          <p:cNvCxnSpPr>
            <a:stCxn id="2" idx="3"/>
            <a:endCxn id="9" idx="7"/>
          </p:cNvCxnSpPr>
          <p:nvPr/>
        </p:nvCxnSpPr>
        <p:spPr>
          <a:xfrm flipH="1">
            <a:off x="3043856" y="4115393"/>
            <a:ext cx="1042619" cy="375257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de seta reta 49"/>
          <p:cNvCxnSpPr>
            <a:stCxn id="2" idx="2"/>
            <a:endCxn id="8" idx="6"/>
          </p:cNvCxnSpPr>
          <p:nvPr/>
        </p:nvCxnSpPr>
        <p:spPr>
          <a:xfrm flipH="1" flipV="1">
            <a:off x="2987196" y="3543925"/>
            <a:ext cx="847489" cy="72874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Elipse 53"/>
          <p:cNvSpPr/>
          <p:nvPr/>
        </p:nvSpPr>
        <p:spPr>
          <a:xfrm>
            <a:off x="1824182" y="1740214"/>
            <a:ext cx="1635617" cy="1091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Próprio Órgão</a:t>
            </a:r>
          </a:p>
        </p:txBody>
      </p:sp>
      <p:cxnSp>
        <p:nvCxnSpPr>
          <p:cNvPr id="55" name="Conector de seta reta 54"/>
          <p:cNvCxnSpPr>
            <a:stCxn id="2" idx="1"/>
            <a:endCxn id="54" idx="5"/>
          </p:cNvCxnSpPr>
          <p:nvPr/>
        </p:nvCxnSpPr>
        <p:spPr>
          <a:xfrm flipH="1" flipV="1">
            <a:off x="3220269" y="2671856"/>
            <a:ext cx="866206" cy="446349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91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4C19B06-AC78-4858-9853-4F040E91733D}" type="slidenum">
              <a:rPr lang="pt-BR" altLang="pt-BR">
                <a:solidFill>
                  <a:srgbClr val="FFFFFF"/>
                </a:solidFill>
              </a:rPr>
              <a:pPr/>
              <a:t>17</a:t>
            </a:fld>
            <a:endParaRPr lang="pt-BR" altLang="pt-BR">
              <a:solidFill>
                <a:srgbClr val="FFFFFF"/>
              </a:solidFill>
            </a:endParaRPr>
          </a:p>
        </p:txBody>
      </p:sp>
      <p:pic>
        <p:nvPicPr>
          <p:cNvPr id="10243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1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CaixaDeTexto 2"/>
          <p:cNvSpPr txBox="1">
            <a:spLocks noChangeArrowheads="1"/>
          </p:cNvSpPr>
          <p:nvPr/>
        </p:nvSpPr>
        <p:spPr bwMode="auto">
          <a:xfrm>
            <a:off x="5724525" y="2636838"/>
            <a:ext cx="3095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ts val="1000"/>
              </a:spcBef>
              <a:buSzPct val="125000"/>
              <a:buFont typeface="Arial" charset="0"/>
              <a:buChar char="•"/>
              <a:defRPr sz="2400">
                <a:solidFill>
                  <a:schemeClr val="tx1"/>
                </a:solidFill>
                <a:latin typeface="Tw Cen MT" pitchFamily="34" charset="0"/>
              </a:defRPr>
            </a:lvl1pPr>
            <a:lvl2pPr marL="742950" indent="-285750">
              <a:lnSpc>
                <a:spcPct val="120000"/>
              </a:lnSpc>
              <a:spcBef>
                <a:spcPts val="500"/>
              </a:spcBef>
              <a:buSzPct val="125000"/>
              <a:buFont typeface="Arial" charset="0"/>
              <a:buChar char="•"/>
              <a:defRPr sz="2000">
                <a:solidFill>
                  <a:schemeClr val="tx1"/>
                </a:solidFill>
                <a:latin typeface="Tw Cen MT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SzPct val="125000"/>
              <a:buFont typeface="Arial" charset="0"/>
              <a:buChar char="•"/>
              <a:defRPr>
                <a:solidFill>
                  <a:schemeClr val="tx1"/>
                </a:solidFill>
                <a:latin typeface="Tw Cen MT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SzPct val="125000"/>
              <a:buFont typeface="Arial" charset="0"/>
              <a:buChar char="•"/>
              <a:defRPr sz="1600">
                <a:solidFill>
                  <a:schemeClr val="tx1"/>
                </a:solidFill>
                <a:latin typeface="Tw Cen MT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SzPct val="125000"/>
              <a:buFont typeface="Arial" charset="0"/>
              <a:buChar char="•"/>
              <a:defRPr sz="1600">
                <a:solidFill>
                  <a:schemeClr val="tx1"/>
                </a:solidFill>
                <a:latin typeface="Tw Cen MT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charset="0"/>
              <a:buChar char="•"/>
              <a:defRPr sz="1600">
                <a:solidFill>
                  <a:schemeClr val="tx1"/>
                </a:solidFill>
                <a:latin typeface="Tw Cen MT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charset="0"/>
              <a:buChar char="•"/>
              <a:defRPr sz="1600">
                <a:solidFill>
                  <a:schemeClr val="tx1"/>
                </a:solidFill>
                <a:latin typeface="Tw Cen MT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charset="0"/>
              <a:buChar char="•"/>
              <a:defRPr sz="1600">
                <a:solidFill>
                  <a:schemeClr val="tx1"/>
                </a:solidFill>
                <a:latin typeface="Tw Cen MT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SzPct val="125000"/>
              <a:buFont typeface="Arial" charset="0"/>
              <a:buChar char="•"/>
              <a:defRPr sz="1600">
                <a:solidFill>
                  <a:schemeClr val="tx1"/>
                </a:solidFill>
                <a:latin typeface="Tw Cen MT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pt-BR" altLang="pt-BR" sz="4000" dirty="0" smtClean="0">
                <a:solidFill>
                  <a:srgbClr val="FF0000"/>
                </a:solidFill>
                <a:latin typeface="Verdana" pitchFamily="34" charset="0"/>
              </a:rPr>
              <a:t>85 </a:t>
            </a:r>
            <a:r>
              <a:rPr lang="pt-BR" altLang="pt-BR" sz="4000" dirty="0">
                <a:solidFill>
                  <a:srgbClr val="FF0000"/>
                </a:solidFill>
                <a:latin typeface="Verdana" pitchFamily="34" charset="0"/>
              </a:rPr>
              <a:t>milhões</a:t>
            </a:r>
          </a:p>
        </p:txBody>
      </p:sp>
    </p:spTree>
    <p:extLst>
      <p:ext uri="{BB962C8B-B14F-4D97-AF65-F5344CB8AC3E}">
        <p14:creationId xmlns:p14="http://schemas.microsoft.com/office/powerpoint/2010/main" val="366210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Analisador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827584" y="1600200"/>
            <a:ext cx="7920880" cy="4525963"/>
          </a:xfrm>
        </p:spPr>
        <p:txBody>
          <a:bodyPr>
            <a:normAutofit/>
          </a:bodyPr>
          <a:lstStyle/>
          <a:p>
            <a:r>
              <a:rPr lang="pt-BR" dirty="0" smtClean="0"/>
              <a:t>Requisito de instalação:</a:t>
            </a:r>
          </a:p>
          <a:p>
            <a:pPr lvl="1"/>
            <a:r>
              <a:rPr lang="pt-BR" dirty="0" smtClean="0"/>
              <a:t>Ter </a:t>
            </a:r>
            <a:r>
              <a:rPr lang="pt-BR" b="1" dirty="0" smtClean="0"/>
              <a:t>Java versão 11</a:t>
            </a:r>
            <a:r>
              <a:rPr lang="pt-BR" dirty="0" smtClean="0"/>
              <a:t> e </a:t>
            </a:r>
            <a:r>
              <a:rPr lang="pt-BR" dirty="0" smtClean="0"/>
              <a:t>mantê-lo atualizado.</a:t>
            </a:r>
          </a:p>
          <a:p>
            <a:r>
              <a:rPr lang="pt-BR" dirty="0" smtClean="0"/>
              <a:t>Inclusão </a:t>
            </a:r>
            <a:r>
              <a:rPr lang="pt-BR" dirty="0" smtClean="0"/>
              <a:t>de Regras somente com portaria prévia;</a:t>
            </a:r>
          </a:p>
          <a:p>
            <a:r>
              <a:rPr lang="pt-BR" dirty="0" smtClean="0"/>
              <a:t>Alterações Complexas são precedidas por reuniões;</a:t>
            </a:r>
          </a:p>
          <a:p>
            <a:r>
              <a:rPr lang="pt-BR" dirty="0" smtClean="0"/>
              <a:t>Novidade:</a:t>
            </a:r>
          </a:p>
          <a:p>
            <a:pPr lvl="1"/>
            <a:r>
              <a:rPr lang="pt-BR" dirty="0" smtClean="0"/>
              <a:t>Mural com descrição de cada atualização.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4328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Apresentação SICAP/Contábil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827584" y="1600200"/>
            <a:ext cx="7920880" cy="4525963"/>
          </a:xfrm>
        </p:spPr>
        <p:txBody>
          <a:bodyPr/>
          <a:lstStyle/>
          <a:p>
            <a:r>
              <a:rPr lang="pt-BR" b="1" dirty="0" smtClean="0"/>
              <a:t>RESUMINDO:</a:t>
            </a:r>
          </a:p>
          <a:p>
            <a:pPr lvl="1"/>
            <a:r>
              <a:rPr lang="pt-BR" dirty="0" smtClean="0"/>
              <a:t>Envio de dados pelo jurisdicionado;</a:t>
            </a:r>
          </a:p>
          <a:p>
            <a:pPr lvl="1"/>
            <a:r>
              <a:rPr lang="pt-BR" dirty="0" smtClean="0"/>
              <a:t>Recebimento e processamento em ordem de chegada;</a:t>
            </a:r>
          </a:p>
          <a:p>
            <a:pPr lvl="1"/>
            <a:r>
              <a:rPr lang="pt-BR" dirty="0" smtClean="0"/>
              <a:t>Tempestividade:</a:t>
            </a:r>
          </a:p>
          <a:p>
            <a:pPr lvl="2"/>
            <a:r>
              <a:rPr lang="pt-BR" dirty="0" smtClean="0"/>
              <a:t>Envio no prazo;</a:t>
            </a:r>
          </a:p>
          <a:p>
            <a:pPr lvl="2"/>
            <a:r>
              <a:rPr lang="pt-BR" dirty="0" smtClean="0"/>
              <a:t>As 3 assinaturas, com Certificado Digital, ATÉ 1 dia após o fim da remessa.</a:t>
            </a:r>
          </a:p>
          <a:p>
            <a:pPr lvl="1"/>
            <a:r>
              <a:rPr lang="pt-BR" dirty="0" smtClean="0"/>
              <a:t>Geração de Relatórios, Análises.........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9021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08472" y="-36442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Apresentação SICAP/Contábil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683568" y="1772816"/>
            <a:ext cx="815563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É um sistema com a missão de receber os dados dos Órgãos </a:t>
            </a:r>
            <a:r>
              <a:rPr lang="pt-B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Públicos, a fim de 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subsidiar os processos de fiscalização do Tribunal de Contas e fomentar o Controle </a:t>
            </a:r>
            <a:r>
              <a:rPr lang="pt-B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Social, através da </a:t>
            </a:r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divulgação de dados abertos e demonstrativos contábeis e fiscais. </a:t>
            </a:r>
          </a:p>
          <a:p>
            <a:pPr algn="just"/>
            <a:endParaRPr lang="pt-BR" sz="3200" dirty="0">
              <a:latin typeface="+mj-lt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6072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5" t="11402" r="45057" b="71494"/>
          <a:stretch/>
        </p:blipFill>
        <p:spPr bwMode="auto">
          <a:xfrm>
            <a:off x="107504" y="44624"/>
            <a:ext cx="2952328" cy="94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de cantos arredondados 1"/>
          <p:cNvSpPr/>
          <p:nvPr/>
        </p:nvSpPr>
        <p:spPr>
          <a:xfrm>
            <a:off x="3203848" y="1419929"/>
            <a:ext cx="280831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/>
              <a:t>Envio de informações pelo Jurisdicionado</a:t>
            </a:r>
          </a:p>
        </p:txBody>
      </p:sp>
      <p:pic>
        <p:nvPicPr>
          <p:cNvPr id="1026" name="Picture 2" descr="C:\Users\warleyfg\Downloads\computadores_0003_allino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34" y="1419929"/>
            <a:ext cx="906168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eta para baixo 15"/>
          <p:cNvSpPr/>
          <p:nvPr/>
        </p:nvSpPr>
        <p:spPr>
          <a:xfrm>
            <a:off x="996534" y="2365242"/>
            <a:ext cx="108012" cy="441257"/>
          </a:xfrm>
          <a:prstGeom prst="down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Elipse 16"/>
          <p:cNvSpPr/>
          <p:nvPr/>
        </p:nvSpPr>
        <p:spPr>
          <a:xfrm>
            <a:off x="517412" y="2806499"/>
            <a:ext cx="1040218" cy="3600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800" dirty="0" smtClean="0"/>
              <a:t>Regras Contábeis</a:t>
            </a:r>
            <a:endParaRPr lang="pt-BR" sz="800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395536" y="1218630"/>
            <a:ext cx="1476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/>
              <a:t>SICAP Analisador</a:t>
            </a:r>
            <a:endParaRPr lang="pt-BR" sz="1200" b="1" dirty="0"/>
          </a:p>
        </p:txBody>
      </p:sp>
      <p:sp>
        <p:nvSpPr>
          <p:cNvPr id="21" name="Retângulo 20"/>
          <p:cNvSpPr/>
          <p:nvPr/>
        </p:nvSpPr>
        <p:spPr>
          <a:xfrm>
            <a:off x="56486" y="3653881"/>
            <a:ext cx="921852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200" b="1" dirty="0" smtClean="0"/>
              <a:t>Inválidas</a:t>
            </a:r>
            <a:endParaRPr lang="pt-BR" sz="1200" b="1" dirty="0"/>
          </a:p>
        </p:txBody>
      </p:sp>
      <p:cxnSp>
        <p:nvCxnSpPr>
          <p:cNvPr id="24" name="Conector de seta reta 23"/>
          <p:cNvCxnSpPr>
            <a:stCxn id="17" idx="4"/>
          </p:cNvCxnSpPr>
          <p:nvPr/>
        </p:nvCxnSpPr>
        <p:spPr>
          <a:xfrm flipH="1">
            <a:off x="517412" y="3166539"/>
            <a:ext cx="520109" cy="4873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ângulo 27"/>
          <p:cNvSpPr/>
          <p:nvPr/>
        </p:nvSpPr>
        <p:spPr>
          <a:xfrm>
            <a:off x="1133618" y="3653881"/>
            <a:ext cx="921852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200" b="1" dirty="0"/>
              <a:t>V</a:t>
            </a:r>
            <a:r>
              <a:rPr lang="pt-BR" sz="1200" b="1" dirty="0" smtClean="0"/>
              <a:t>álidas</a:t>
            </a:r>
            <a:endParaRPr lang="pt-BR" sz="1200" b="1" dirty="0"/>
          </a:p>
        </p:txBody>
      </p:sp>
      <p:cxnSp>
        <p:nvCxnSpPr>
          <p:cNvPr id="29" name="Conector de seta reta 28"/>
          <p:cNvCxnSpPr>
            <a:stCxn id="17" idx="4"/>
            <a:endCxn id="28" idx="0"/>
          </p:cNvCxnSpPr>
          <p:nvPr/>
        </p:nvCxnSpPr>
        <p:spPr>
          <a:xfrm>
            <a:off x="1037521" y="3166539"/>
            <a:ext cx="557023" cy="4873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Seta para baixo 33"/>
          <p:cNvSpPr/>
          <p:nvPr/>
        </p:nvSpPr>
        <p:spPr>
          <a:xfrm>
            <a:off x="1557629" y="4669498"/>
            <a:ext cx="90919" cy="468052"/>
          </a:xfrm>
          <a:prstGeom prst="down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Elipse 34"/>
          <p:cNvSpPr/>
          <p:nvPr/>
        </p:nvSpPr>
        <p:spPr>
          <a:xfrm>
            <a:off x="988433" y="4309458"/>
            <a:ext cx="1212221" cy="3600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800" dirty="0" smtClean="0"/>
              <a:t>Criptografa Arquivos</a:t>
            </a:r>
            <a:endParaRPr lang="pt-BR" sz="800" dirty="0"/>
          </a:p>
        </p:txBody>
      </p:sp>
      <p:cxnSp>
        <p:nvCxnSpPr>
          <p:cNvPr id="36" name="Conector de seta reta 35"/>
          <p:cNvCxnSpPr>
            <a:stCxn id="28" idx="2"/>
            <a:endCxn id="35" idx="0"/>
          </p:cNvCxnSpPr>
          <p:nvPr/>
        </p:nvCxnSpPr>
        <p:spPr>
          <a:xfrm>
            <a:off x="1594544" y="3941913"/>
            <a:ext cx="0" cy="367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3" descr="Y:\includes\imagens\brasao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892" y="5127442"/>
            <a:ext cx="70485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5" descr="http://dmsolution.com.br/wp-content/uploads/2015/10/backup1-1024x7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675" y="5245562"/>
            <a:ext cx="1034301" cy="77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" name="Seta em curva para cima 1033"/>
          <p:cNvSpPr/>
          <p:nvPr/>
        </p:nvSpPr>
        <p:spPr>
          <a:xfrm>
            <a:off x="1495012" y="5965642"/>
            <a:ext cx="2572932" cy="91974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46" name="Elipse 45"/>
          <p:cNvSpPr/>
          <p:nvPr/>
        </p:nvSpPr>
        <p:spPr>
          <a:xfrm>
            <a:off x="1966742" y="6246415"/>
            <a:ext cx="1488989" cy="3600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800" dirty="0" err="1" smtClean="0"/>
              <a:t>Descriptografa</a:t>
            </a:r>
            <a:r>
              <a:rPr lang="pt-BR" sz="800" dirty="0" smtClean="0"/>
              <a:t> Arquivos</a:t>
            </a:r>
            <a:endParaRPr lang="pt-BR" sz="800" dirty="0"/>
          </a:p>
        </p:txBody>
      </p:sp>
      <p:sp>
        <p:nvSpPr>
          <p:cNvPr id="1035" name="Retângulo de cantos arredondados 1034"/>
          <p:cNvSpPr/>
          <p:nvPr/>
        </p:nvSpPr>
        <p:spPr>
          <a:xfrm>
            <a:off x="6732240" y="3122178"/>
            <a:ext cx="2088232" cy="387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Certidões</a:t>
            </a:r>
            <a:endParaRPr lang="pt-BR" dirty="0"/>
          </a:p>
        </p:txBody>
      </p:sp>
      <p:sp>
        <p:nvSpPr>
          <p:cNvPr id="48" name="Retângulo de cantos arredondados 47"/>
          <p:cNvSpPr/>
          <p:nvPr/>
        </p:nvSpPr>
        <p:spPr>
          <a:xfrm>
            <a:off x="6732240" y="3662265"/>
            <a:ext cx="2088232" cy="387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Relatórios</a:t>
            </a:r>
            <a:endParaRPr lang="pt-BR" dirty="0"/>
          </a:p>
        </p:txBody>
      </p:sp>
      <p:sp>
        <p:nvSpPr>
          <p:cNvPr id="49" name="Retângulo de cantos arredondados 48"/>
          <p:cNvSpPr/>
          <p:nvPr/>
        </p:nvSpPr>
        <p:spPr>
          <a:xfrm>
            <a:off x="6732240" y="2581266"/>
            <a:ext cx="2088232" cy="387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Alertas</a:t>
            </a:r>
            <a:endParaRPr lang="pt-BR" dirty="0"/>
          </a:p>
        </p:txBody>
      </p:sp>
      <p:sp>
        <p:nvSpPr>
          <p:cNvPr id="50" name="Retângulo de cantos arredondados 49"/>
          <p:cNvSpPr/>
          <p:nvPr/>
        </p:nvSpPr>
        <p:spPr>
          <a:xfrm>
            <a:off x="6732240" y="4201446"/>
            <a:ext cx="2088232" cy="387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Gerar Conta</a:t>
            </a:r>
            <a:endParaRPr lang="pt-BR" dirty="0"/>
          </a:p>
        </p:txBody>
      </p:sp>
      <p:sp>
        <p:nvSpPr>
          <p:cNvPr id="52" name="Elipse 51"/>
          <p:cNvSpPr/>
          <p:nvPr/>
        </p:nvSpPr>
        <p:spPr>
          <a:xfrm>
            <a:off x="3232713" y="4516835"/>
            <a:ext cx="1212221" cy="3600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800" dirty="0" smtClean="0"/>
              <a:t>Confere Dados</a:t>
            </a:r>
            <a:endParaRPr lang="pt-BR" sz="800" dirty="0"/>
          </a:p>
        </p:txBody>
      </p:sp>
      <p:sp>
        <p:nvSpPr>
          <p:cNvPr id="53" name="Seta para baixo 52"/>
          <p:cNvSpPr/>
          <p:nvPr/>
        </p:nvSpPr>
        <p:spPr>
          <a:xfrm rot="10800000">
            <a:off x="3784819" y="4890127"/>
            <a:ext cx="108012" cy="441257"/>
          </a:xfrm>
          <a:prstGeom prst="down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4" name="Retângulo 53"/>
          <p:cNvSpPr/>
          <p:nvPr/>
        </p:nvSpPr>
        <p:spPr>
          <a:xfrm>
            <a:off x="2627784" y="3689912"/>
            <a:ext cx="1055759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200" b="1" dirty="0" smtClean="0"/>
              <a:t>Desacordo</a:t>
            </a:r>
            <a:endParaRPr lang="pt-BR" sz="1200" b="1" dirty="0"/>
          </a:p>
        </p:txBody>
      </p:sp>
      <p:sp>
        <p:nvSpPr>
          <p:cNvPr id="55" name="Retângulo 54"/>
          <p:cNvSpPr/>
          <p:nvPr/>
        </p:nvSpPr>
        <p:spPr>
          <a:xfrm>
            <a:off x="3898325" y="3689912"/>
            <a:ext cx="1093217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200" b="1" dirty="0" smtClean="0"/>
              <a:t>De acordo</a:t>
            </a:r>
            <a:endParaRPr lang="pt-BR" sz="1200" b="1" dirty="0"/>
          </a:p>
        </p:txBody>
      </p:sp>
      <p:cxnSp>
        <p:nvCxnSpPr>
          <p:cNvPr id="1038" name="Conector de seta reta 1037"/>
          <p:cNvCxnSpPr>
            <a:stCxn id="52" idx="0"/>
            <a:endCxn id="54" idx="2"/>
          </p:cNvCxnSpPr>
          <p:nvPr/>
        </p:nvCxnSpPr>
        <p:spPr>
          <a:xfrm flipH="1" flipV="1">
            <a:off x="3155664" y="3977944"/>
            <a:ext cx="683160" cy="538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de seta reta 58"/>
          <p:cNvCxnSpPr>
            <a:stCxn id="52" idx="0"/>
            <a:endCxn id="55" idx="2"/>
          </p:cNvCxnSpPr>
          <p:nvPr/>
        </p:nvCxnSpPr>
        <p:spPr>
          <a:xfrm flipV="1">
            <a:off x="3838824" y="3977944"/>
            <a:ext cx="606110" cy="538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Seta para baixo 63"/>
          <p:cNvSpPr/>
          <p:nvPr/>
        </p:nvSpPr>
        <p:spPr>
          <a:xfrm rot="10800000">
            <a:off x="4640910" y="3244013"/>
            <a:ext cx="108012" cy="414471"/>
          </a:xfrm>
          <a:prstGeom prst="down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043" name="Conector em curva 1042"/>
          <p:cNvCxnSpPr>
            <a:stCxn id="54" idx="0"/>
            <a:endCxn id="72" idx="6"/>
          </p:cNvCxnSpPr>
          <p:nvPr/>
        </p:nvCxnSpPr>
        <p:spPr>
          <a:xfrm rot="16200000" flipV="1">
            <a:off x="1672270" y="2206518"/>
            <a:ext cx="1521780" cy="1445008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Elipse 67"/>
          <p:cNvSpPr/>
          <p:nvPr/>
        </p:nvSpPr>
        <p:spPr>
          <a:xfrm>
            <a:off x="2155967" y="2446459"/>
            <a:ext cx="943633" cy="3600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800" dirty="0" smtClean="0"/>
              <a:t>Reenvia</a:t>
            </a:r>
            <a:endParaRPr lang="pt-BR" sz="800" dirty="0"/>
          </a:p>
        </p:txBody>
      </p:sp>
      <p:sp>
        <p:nvSpPr>
          <p:cNvPr id="1045" name="Seta entalhada para a direita 1044"/>
          <p:cNvSpPr/>
          <p:nvPr/>
        </p:nvSpPr>
        <p:spPr>
          <a:xfrm rot="19339417">
            <a:off x="3920097" y="4417502"/>
            <a:ext cx="3093769" cy="33159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46" name="Decágono 1045"/>
          <p:cNvSpPr/>
          <p:nvPr/>
        </p:nvSpPr>
        <p:spPr>
          <a:xfrm>
            <a:off x="3945192" y="2428041"/>
            <a:ext cx="1538025" cy="815972"/>
          </a:xfrm>
          <a:prstGeom prst="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 smtClean="0"/>
              <a:t>Contador</a:t>
            </a:r>
          </a:p>
          <a:p>
            <a:pPr algn="ctr"/>
            <a:r>
              <a:rPr lang="pt-BR" sz="1000" b="1" dirty="0" smtClean="0"/>
              <a:t>Financeiro</a:t>
            </a:r>
            <a:endParaRPr lang="pt-BR" sz="1000" b="1" dirty="0" smtClean="0"/>
          </a:p>
          <a:p>
            <a:pPr algn="ctr"/>
            <a:r>
              <a:rPr lang="pt-BR" sz="1000" b="1" u="sng" dirty="0" smtClean="0"/>
              <a:t>**Gestor**</a:t>
            </a:r>
            <a:endParaRPr lang="pt-BR" sz="1000" b="1" u="sng" dirty="0"/>
          </a:p>
        </p:txBody>
      </p:sp>
      <p:sp>
        <p:nvSpPr>
          <p:cNvPr id="71" name="CaixaDeTexto 70"/>
          <p:cNvSpPr txBox="1"/>
          <p:nvPr/>
        </p:nvSpPr>
        <p:spPr>
          <a:xfrm>
            <a:off x="4359847" y="2151042"/>
            <a:ext cx="8602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smtClean="0"/>
              <a:t>Assinar</a:t>
            </a:r>
            <a:endParaRPr lang="pt-BR" sz="1200" b="1" dirty="0"/>
          </a:p>
        </p:txBody>
      </p:sp>
      <p:sp>
        <p:nvSpPr>
          <p:cNvPr id="72" name="Elipse 71"/>
          <p:cNvSpPr/>
          <p:nvPr/>
        </p:nvSpPr>
        <p:spPr>
          <a:xfrm>
            <a:off x="498435" y="1971022"/>
            <a:ext cx="1212221" cy="39422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800" dirty="0" smtClean="0"/>
              <a:t>Enviar Dados</a:t>
            </a:r>
            <a:endParaRPr lang="pt-BR" sz="800" dirty="0"/>
          </a:p>
        </p:txBody>
      </p:sp>
      <p:cxnSp>
        <p:nvCxnSpPr>
          <p:cNvPr id="1053" name="Conector em curva 1052"/>
          <p:cNvCxnSpPr>
            <a:stCxn id="21" idx="0"/>
            <a:endCxn id="72" idx="2"/>
          </p:cNvCxnSpPr>
          <p:nvPr/>
        </p:nvCxnSpPr>
        <p:spPr>
          <a:xfrm rot="16200000" flipV="1">
            <a:off x="-234950" y="2901518"/>
            <a:ext cx="1485749" cy="18977"/>
          </a:xfrm>
          <a:prstGeom prst="curvedConnector4">
            <a:avLst>
              <a:gd name="adj1" fmla="val 43367"/>
              <a:gd name="adj2" fmla="val 226825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ixaDeTexto 2"/>
          <p:cNvSpPr txBox="1"/>
          <p:nvPr/>
        </p:nvSpPr>
        <p:spPr>
          <a:xfrm>
            <a:off x="1017028" y="2397392"/>
            <a:ext cx="4779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/>
              <a:t>Fila</a:t>
            </a:r>
            <a:endParaRPr lang="pt-BR" sz="1400" b="1" dirty="0"/>
          </a:p>
        </p:txBody>
      </p:sp>
      <p:sp>
        <p:nvSpPr>
          <p:cNvPr id="39" name="Retângulo de cantos arredondados 38"/>
          <p:cNvSpPr/>
          <p:nvPr/>
        </p:nvSpPr>
        <p:spPr>
          <a:xfrm>
            <a:off x="6762490" y="4749863"/>
            <a:ext cx="2088232" cy="387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....</a:t>
            </a:r>
            <a:endParaRPr lang="pt-BR" dirty="0"/>
          </a:p>
        </p:txBody>
      </p:sp>
      <p:sp>
        <p:nvSpPr>
          <p:cNvPr id="40" name="Título 1"/>
          <p:cNvSpPr txBox="1">
            <a:spLocks/>
          </p:cNvSpPr>
          <p:nvPr/>
        </p:nvSpPr>
        <p:spPr>
          <a:xfrm>
            <a:off x="1610700" y="408612"/>
            <a:ext cx="7560332" cy="437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SICAP/Contábil</a:t>
            </a:r>
            <a:endParaRPr lang="pt-BR" sz="3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464"/>
            <a:ext cx="4036264" cy="1335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00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924300" y="549275"/>
            <a:ext cx="1727200" cy="863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000" b="1" dirty="0"/>
              <a:t>Enviar Dados Contábeis</a:t>
            </a:r>
          </a:p>
        </p:txBody>
      </p:sp>
      <p:sp>
        <p:nvSpPr>
          <p:cNvPr id="5" name="Elipse 4"/>
          <p:cNvSpPr/>
          <p:nvPr/>
        </p:nvSpPr>
        <p:spPr>
          <a:xfrm>
            <a:off x="1403350" y="1527175"/>
            <a:ext cx="2016125" cy="50323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800" dirty="0">
                <a:solidFill>
                  <a:schemeClr val="tx1"/>
                </a:solidFill>
              </a:rPr>
              <a:t>Validar XML</a:t>
            </a:r>
          </a:p>
        </p:txBody>
      </p:sp>
      <p:sp>
        <p:nvSpPr>
          <p:cNvPr id="9" name="Elipse 8"/>
          <p:cNvSpPr/>
          <p:nvPr/>
        </p:nvSpPr>
        <p:spPr>
          <a:xfrm>
            <a:off x="539750" y="2573338"/>
            <a:ext cx="1800225" cy="57626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1800" dirty="0"/>
              <a:t>Sem erros impeditivos</a:t>
            </a:r>
          </a:p>
        </p:txBody>
      </p:sp>
      <p:sp>
        <p:nvSpPr>
          <p:cNvPr id="10" name="Elipse 9"/>
          <p:cNvSpPr/>
          <p:nvPr/>
        </p:nvSpPr>
        <p:spPr>
          <a:xfrm>
            <a:off x="2522538" y="2571750"/>
            <a:ext cx="1793875" cy="57626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1800" dirty="0"/>
              <a:t>Com erros impeditivos</a:t>
            </a:r>
          </a:p>
        </p:txBody>
      </p:sp>
      <p:cxnSp>
        <p:nvCxnSpPr>
          <p:cNvPr id="12" name="Conector de seta reta 11"/>
          <p:cNvCxnSpPr>
            <a:stCxn id="4" idx="1"/>
            <a:endCxn id="4" idx="1"/>
          </p:cNvCxnSpPr>
          <p:nvPr/>
        </p:nvCxnSpPr>
        <p:spPr>
          <a:xfrm>
            <a:off x="3924300" y="981075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e seta reta 13"/>
          <p:cNvCxnSpPr>
            <a:stCxn id="4" idx="1"/>
            <a:endCxn id="5" idx="0"/>
          </p:cNvCxnSpPr>
          <p:nvPr/>
        </p:nvCxnSpPr>
        <p:spPr>
          <a:xfrm flipH="1">
            <a:off x="2411413" y="981075"/>
            <a:ext cx="1512887" cy="546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>
            <a:stCxn id="5" idx="4"/>
            <a:endCxn id="9" idx="0"/>
          </p:cNvCxnSpPr>
          <p:nvPr/>
        </p:nvCxnSpPr>
        <p:spPr>
          <a:xfrm flipH="1">
            <a:off x="1439863" y="2030413"/>
            <a:ext cx="971550" cy="542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ector de seta reta 19"/>
          <p:cNvCxnSpPr>
            <a:stCxn id="5" idx="4"/>
            <a:endCxn id="10" idx="0"/>
          </p:cNvCxnSpPr>
          <p:nvPr/>
        </p:nvCxnSpPr>
        <p:spPr>
          <a:xfrm>
            <a:off x="2411413" y="2030413"/>
            <a:ext cx="1008062" cy="5413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tângulo 30"/>
          <p:cNvSpPr/>
          <p:nvPr/>
        </p:nvSpPr>
        <p:spPr>
          <a:xfrm>
            <a:off x="560388" y="4508500"/>
            <a:ext cx="1800225" cy="6492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000" b="1" dirty="0"/>
              <a:t>Fila de Processamento</a:t>
            </a:r>
          </a:p>
        </p:txBody>
      </p:sp>
      <p:sp>
        <p:nvSpPr>
          <p:cNvPr id="45" name="Retângulo de cantos arredondados 44"/>
          <p:cNvSpPr/>
          <p:nvPr/>
        </p:nvSpPr>
        <p:spPr>
          <a:xfrm>
            <a:off x="809625" y="3573463"/>
            <a:ext cx="1295400" cy="5032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2000" b="1" dirty="0"/>
              <a:t>Realiza Envio</a:t>
            </a:r>
          </a:p>
        </p:txBody>
      </p:sp>
      <p:cxnSp>
        <p:nvCxnSpPr>
          <p:cNvPr id="46" name="Conector de seta reta 45"/>
          <p:cNvCxnSpPr>
            <a:stCxn id="9" idx="4"/>
            <a:endCxn id="45" idx="0"/>
          </p:cNvCxnSpPr>
          <p:nvPr/>
        </p:nvCxnSpPr>
        <p:spPr>
          <a:xfrm>
            <a:off x="1439863" y="3149600"/>
            <a:ext cx="17462" cy="423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Conector de seta reta 49"/>
          <p:cNvCxnSpPr>
            <a:stCxn id="45" idx="2"/>
            <a:endCxn id="31" idx="0"/>
          </p:cNvCxnSpPr>
          <p:nvPr/>
        </p:nvCxnSpPr>
        <p:spPr>
          <a:xfrm>
            <a:off x="1457325" y="4076700"/>
            <a:ext cx="3175" cy="43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Retângulo 55"/>
          <p:cNvSpPr/>
          <p:nvPr/>
        </p:nvSpPr>
        <p:spPr>
          <a:xfrm>
            <a:off x="2906713" y="5373688"/>
            <a:ext cx="1798637" cy="6477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000" b="1" dirty="0"/>
              <a:t>Relatórios Contábeis</a:t>
            </a:r>
          </a:p>
        </p:txBody>
      </p:sp>
      <p:cxnSp>
        <p:nvCxnSpPr>
          <p:cNvPr id="57" name="Conector de seta reta 56"/>
          <p:cNvCxnSpPr>
            <a:stCxn id="31" idx="3"/>
            <a:endCxn id="56" idx="1"/>
          </p:cNvCxnSpPr>
          <p:nvPr/>
        </p:nvCxnSpPr>
        <p:spPr>
          <a:xfrm>
            <a:off x="2360613" y="4833938"/>
            <a:ext cx="546100" cy="863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angulado 64"/>
          <p:cNvCxnSpPr>
            <a:stCxn id="10" idx="6"/>
            <a:endCxn id="4" idx="3"/>
          </p:cNvCxnSpPr>
          <p:nvPr/>
        </p:nvCxnSpPr>
        <p:spPr>
          <a:xfrm flipV="1">
            <a:off x="4316413" y="981075"/>
            <a:ext cx="1335087" cy="1879600"/>
          </a:xfrm>
          <a:prstGeom prst="bentConnector3">
            <a:avLst>
              <a:gd name="adj1" fmla="val 150355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Elipse 69"/>
          <p:cNvSpPr/>
          <p:nvPr/>
        </p:nvSpPr>
        <p:spPr>
          <a:xfrm>
            <a:off x="5435600" y="1628775"/>
            <a:ext cx="2016125" cy="631825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800" dirty="0">
                <a:solidFill>
                  <a:schemeClr val="tx1"/>
                </a:solidFill>
              </a:rPr>
              <a:t>Gerar Novos XML</a:t>
            </a:r>
          </a:p>
        </p:txBody>
      </p:sp>
      <p:sp>
        <p:nvSpPr>
          <p:cNvPr id="82" name="Retângulo 81"/>
          <p:cNvSpPr/>
          <p:nvPr/>
        </p:nvSpPr>
        <p:spPr>
          <a:xfrm>
            <a:off x="6878638" y="5324475"/>
            <a:ext cx="1800225" cy="6492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000" b="1" dirty="0"/>
              <a:t>Gerar Conta</a:t>
            </a:r>
          </a:p>
        </p:txBody>
      </p:sp>
      <p:sp>
        <p:nvSpPr>
          <p:cNvPr id="85" name="Elipse 84"/>
          <p:cNvSpPr/>
          <p:nvPr/>
        </p:nvSpPr>
        <p:spPr>
          <a:xfrm>
            <a:off x="3798888" y="6270625"/>
            <a:ext cx="1800225" cy="576263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1800" dirty="0"/>
              <a:t>Todos assinaram</a:t>
            </a:r>
          </a:p>
        </p:txBody>
      </p:sp>
      <p:sp>
        <p:nvSpPr>
          <p:cNvPr id="86" name="Elipse 85"/>
          <p:cNvSpPr/>
          <p:nvPr/>
        </p:nvSpPr>
        <p:spPr>
          <a:xfrm>
            <a:off x="3841750" y="4133850"/>
            <a:ext cx="1793875" cy="57626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BR" sz="1800" dirty="0"/>
              <a:t>Nem todos assinaram</a:t>
            </a:r>
          </a:p>
        </p:txBody>
      </p:sp>
      <p:cxnSp>
        <p:nvCxnSpPr>
          <p:cNvPr id="87" name="Conector de seta reta 86"/>
          <p:cNvCxnSpPr>
            <a:stCxn id="56" idx="2"/>
            <a:endCxn id="85" idx="2"/>
          </p:cNvCxnSpPr>
          <p:nvPr/>
        </p:nvCxnSpPr>
        <p:spPr>
          <a:xfrm flipH="1">
            <a:off x="3798888" y="6021388"/>
            <a:ext cx="6350" cy="538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Conector de seta reta 92"/>
          <p:cNvCxnSpPr>
            <a:stCxn id="56" idx="0"/>
            <a:endCxn id="86" idx="2"/>
          </p:cNvCxnSpPr>
          <p:nvPr/>
        </p:nvCxnSpPr>
        <p:spPr>
          <a:xfrm flipV="1">
            <a:off x="3805238" y="4422775"/>
            <a:ext cx="36512" cy="950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Conector angulado 100"/>
          <p:cNvCxnSpPr>
            <a:stCxn id="86" idx="6"/>
          </p:cNvCxnSpPr>
          <p:nvPr/>
        </p:nvCxnSpPr>
        <p:spPr>
          <a:xfrm flipV="1">
            <a:off x="5635625" y="2860675"/>
            <a:ext cx="665163" cy="156210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" name="Elipse 103"/>
          <p:cNvSpPr/>
          <p:nvPr/>
        </p:nvSpPr>
        <p:spPr>
          <a:xfrm>
            <a:off x="5588000" y="3360738"/>
            <a:ext cx="2016125" cy="63341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800" dirty="0">
                <a:solidFill>
                  <a:schemeClr val="tx1"/>
                </a:solidFill>
              </a:rPr>
              <a:t>Pode reenviar</a:t>
            </a:r>
          </a:p>
        </p:txBody>
      </p:sp>
      <p:cxnSp>
        <p:nvCxnSpPr>
          <p:cNvPr id="115" name="Conector angulado 114"/>
          <p:cNvCxnSpPr>
            <a:stCxn id="85" idx="6"/>
            <a:endCxn id="82" idx="2"/>
          </p:cNvCxnSpPr>
          <p:nvPr/>
        </p:nvCxnSpPr>
        <p:spPr>
          <a:xfrm flipV="1">
            <a:off x="5599113" y="5973763"/>
            <a:ext cx="2179637" cy="585787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38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Assinatura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827584" y="1600200"/>
            <a:ext cx="7920880" cy="4525963"/>
          </a:xfrm>
        </p:spPr>
        <p:txBody>
          <a:bodyPr>
            <a:normAutofit/>
          </a:bodyPr>
          <a:lstStyle/>
          <a:p>
            <a:r>
              <a:rPr lang="pt-BR" b="1" dirty="0" smtClean="0"/>
              <a:t>Cadastro no CADUN;</a:t>
            </a:r>
          </a:p>
          <a:p>
            <a:r>
              <a:rPr lang="pt-BR" b="1" dirty="0" smtClean="0"/>
              <a:t>Certificado Digital;</a:t>
            </a:r>
          </a:p>
          <a:p>
            <a:r>
              <a:rPr lang="pt-BR" b="1" dirty="0" smtClean="0"/>
              <a:t>Após o processamento da remessa;</a:t>
            </a:r>
          </a:p>
          <a:p>
            <a:r>
              <a:rPr lang="pt-BR" b="1" dirty="0" smtClean="0"/>
              <a:t>Segue a ordem geral: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Contador;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Financeiro;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Gestor.</a:t>
            </a:r>
          </a:p>
          <a:p>
            <a:pPr marL="3143250" lvl="7" indent="0">
              <a:buNone/>
            </a:pPr>
            <a:r>
              <a:rPr lang="pt-BR" b="1" dirty="0" smtClean="0"/>
              <a:t>..........</a:t>
            </a:r>
          </a:p>
          <a:p>
            <a:pPr marL="57150" indent="0">
              <a:buNone/>
            </a:pPr>
            <a:endParaRPr lang="pt-BR" b="1" dirty="0" smtClean="0"/>
          </a:p>
          <a:p>
            <a:pPr marL="5715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2814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Assinatura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827584" y="1600200"/>
            <a:ext cx="7920880" cy="4525963"/>
          </a:xfrm>
        </p:spPr>
        <p:txBody>
          <a:bodyPr>
            <a:normAutofit lnSpcReduction="10000"/>
          </a:bodyPr>
          <a:lstStyle/>
          <a:p>
            <a:r>
              <a:rPr lang="pt-BR" b="1" dirty="0" smtClean="0"/>
              <a:t>Remessas Bimestrais (3ª, 5ª, 7ª, 9ª, 11ª e 13ª) contam com 4 assinaturas gerais;</a:t>
            </a:r>
          </a:p>
          <a:p>
            <a:r>
              <a:rPr lang="pt-BR" b="1" dirty="0" smtClean="0"/>
              <a:t>Serão feitas após TODOS terem concluído o envio;</a:t>
            </a:r>
            <a:endParaRPr lang="pt-BR" b="1" dirty="0"/>
          </a:p>
          <a:p>
            <a:r>
              <a:rPr lang="pt-BR" b="1" dirty="0" smtClean="0"/>
              <a:t>Serão realizadas na seguinte ordem: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Contador Geral do Estado;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Controlador Geral;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Secretário da Fazenda;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Chefe do Poder Executivo.</a:t>
            </a:r>
          </a:p>
          <a:p>
            <a:pPr marL="5715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5175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Assinatura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827584" y="1600200"/>
            <a:ext cx="7920880" cy="4525963"/>
          </a:xfrm>
        </p:spPr>
        <p:txBody>
          <a:bodyPr>
            <a:normAutofit lnSpcReduction="10000"/>
          </a:bodyPr>
          <a:lstStyle/>
          <a:p>
            <a:r>
              <a:rPr lang="pt-BR" b="1" dirty="0" smtClean="0"/>
              <a:t>Remessas Bimestrais (3ª, 5ª, 7ª, 9ª, 11ª e 13ª) contam com 4 assinaturas gerais;</a:t>
            </a:r>
          </a:p>
          <a:p>
            <a:r>
              <a:rPr lang="pt-BR" b="1" dirty="0" smtClean="0"/>
              <a:t>Serão feitas após TODOS terem concluído o envio;</a:t>
            </a:r>
            <a:endParaRPr lang="pt-BR" b="1" dirty="0"/>
          </a:p>
          <a:p>
            <a:r>
              <a:rPr lang="pt-BR" b="1" dirty="0" smtClean="0"/>
              <a:t>Serão realizadas na seguinte ordem: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Contador Geral do Estado;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Controlador Geral;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Secretário da Fazenda;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b="1" dirty="0" smtClean="0"/>
              <a:t>Chefe do Poder Executivo.</a:t>
            </a:r>
          </a:p>
          <a:p>
            <a:pPr marL="5715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0502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b="1" dirty="0"/>
          </a:p>
        </p:txBody>
      </p:sp>
      <p:sp>
        <p:nvSpPr>
          <p:cNvPr id="2" name="AutoShape 2" descr="Resultado de imagem para de olho lup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4" name="AutoShape 2" descr="Resultado de imagem para de olho lup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26" name="Picture 2" descr="Resultado de imagem para de olho lup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208" y="1772816"/>
            <a:ext cx="3456384" cy="259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29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 smtClean="0"/>
              <a:t>Relatórios</a:t>
            </a:r>
            <a:endParaRPr lang="pt-BR" sz="4000" b="1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600200"/>
            <a:ext cx="8056742" cy="481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1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 smtClean="0"/>
              <a:t>Relatórios</a:t>
            </a:r>
            <a:endParaRPr lang="pt-BR" sz="4000" b="1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1338451"/>
            <a:ext cx="5328592" cy="551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0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 smtClean="0"/>
              <a:t>Relatórios</a:t>
            </a:r>
            <a:endParaRPr lang="pt-BR" sz="4000" b="1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343845"/>
            <a:ext cx="6192688" cy="551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3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 smtClean="0"/>
              <a:t>Relatórios</a:t>
            </a:r>
            <a:endParaRPr lang="pt-BR" sz="4000" b="1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700808"/>
            <a:ext cx="53435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8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14"/>
            <a:ext cx="9097860" cy="6823395"/>
          </a:xfrm>
          <a:prstGeom prst="rect">
            <a:avLst/>
          </a:prstGeom>
        </p:spPr>
      </p:pic>
      <p:sp>
        <p:nvSpPr>
          <p:cNvPr id="5" name="Subtítulo 2"/>
          <p:cNvSpPr txBox="1">
            <a:spLocks/>
          </p:cNvSpPr>
          <p:nvPr/>
        </p:nvSpPr>
        <p:spPr>
          <a:xfrm>
            <a:off x="1835696" y="3933056"/>
            <a:ext cx="6552728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835696" y="1700808"/>
            <a:ext cx="6552728" cy="3456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endParaRPr kumimoji="0" lang="pt-BR" sz="280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entury Gothic"/>
              <a:cs typeface="Century Gothic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48" y="59514"/>
            <a:ext cx="8172400" cy="6681854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971600" y="253097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Porque mudar? </a:t>
            </a:r>
            <a:endParaRPr lang="pt-BR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93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 smtClean="0"/>
              <a:t>Portal do Cidadão</a:t>
            </a:r>
            <a:endParaRPr lang="pt-BR" sz="4000" b="1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2776"/>
            <a:ext cx="9775257" cy="646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6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/>
          </a:bodyPr>
          <a:lstStyle/>
          <a:p>
            <a:r>
              <a:rPr lang="pt-BR" b="1" dirty="0" smtClean="0"/>
              <a:t>Estarão disponíveis a partir do recebimentos das primeiras remessas:</a:t>
            </a:r>
          </a:p>
          <a:p>
            <a:pPr lvl="1"/>
            <a:r>
              <a:rPr lang="pt-BR" b="1" dirty="0" smtClean="0"/>
              <a:t>Todas as planilhas dos dados primários enviados;</a:t>
            </a:r>
            <a:endParaRPr lang="pt-BR" b="1" dirty="0" smtClean="0"/>
          </a:p>
          <a:p>
            <a:pPr lvl="1"/>
            <a:r>
              <a:rPr lang="pt-BR" b="1" dirty="0" smtClean="0"/>
              <a:t>Orçamentário:</a:t>
            </a:r>
          </a:p>
          <a:p>
            <a:pPr lvl="2"/>
            <a:r>
              <a:rPr lang="pt-BR" b="1" dirty="0" smtClean="0"/>
              <a:t>QDD e PPA;</a:t>
            </a:r>
          </a:p>
          <a:p>
            <a:pPr lvl="1"/>
            <a:r>
              <a:rPr lang="pt-BR" b="1" dirty="0" smtClean="0"/>
              <a:t>Execução:</a:t>
            </a:r>
          </a:p>
          <a:p>
            <a:pPr lvl="2"/>
            <a:r>
              <a:rPr lang="pt-BR" b="1" dirty="0" smtClean="0"/>
              <a:t>Anexo 2 (Receita e Despesa), 10 e 11 do MDF;</a:t>
            </a:r>
          </a:p>
          <a:p>
            <a:endParaRPr lang="pt-BR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 smtClean="0"/>
              <a:t>Relatórios</a:t>
            </a:r>
            <a:endParaRPr lang="pt-BR" u="sng" dirty="0"/>
          </a:p>
        </p:txBody>
      </p:sp>
    </p:spTree>
    <p:extLst>
      <p:ext uri="{BB962C8B-B14F-4D97-AF65-F5344CB8AC3E}">
        <p14:creationId xmlns:p14="http://schemas.microsoft.com/office/powerpoint/2010/main" val="32525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609600" y="427038"/>
            <a:ext cx="8229600" cy="3722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4000" b="1" dirty="0" smtClean="0"/>
          </a:p>
          <a:p>
            <a:endParaRPr lang="pt-BR" sz="4000" b="1" dirty="0"/>
          </a:p>
          <a:p>
            <a:r>
              <a:rPr lang="pt-BR" sz="4000" b="1" dirty="0" smtClean="0"/>
              <a:t>Certidão</a:t>
            </a:r>
          </a:p>
          <a:p>
            <a:endParaRPr lang="pt-BR" sz="4000" b="1" dirty="0"/>
          </a:p>
          <a:p>
            <a:r>
              <a:rPr lang="pt-BR" sz="4000" b="1" dirty="0" smtClean="0"/>
              <a:t>Indícios </a:t>
            </a:r>
            <a:r>
              <a:rPr lang="pt-BR" sz="4000" b="1" dirty="0"/>
              <a:t>de </a:t>
            </a:r>
            <a:r>
              <a:rPr lang="pt-BR" sz="4000" b="1" dirty="0" smtClean="0"/>
              <a:t>Irregularidade</a:t>
            </a:r>
            <a:endParaRPr lang="pt-BR" sz="4000" u="sng" dirty="0"/>
          </a:p>
        </p:txBody>
      </p:sp>
    </p:spTree>
    <p:extLst>
      <p:ext uri="{BB962C8B-B14F-4D97-AF65-F5344CB8AC3E}">
        <p14:creationId xmlns:p14="http://schemas.microsoft.com/office/powerpoint/2010/main" val="282990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2699792" y="6165304"/>
            <a:ext cx="3175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Coeficiente de variação: 88,63%</a:t>
            </a:r>
            <a:endParaRPr lang="pt-BR" dirty="0"/>
          </a:p>
        </p:txBody>
      </p:sp>
      <p:graphicFrame>
        <p:nvGraphicFramePr>
          <p:cNvPr id="9" name="Espaço Reservado para Conteúdo 8"/>
          <p:cNvGraphicFramePr>
            <a:graphicFrameLocks noGrp="1"/>
          </p:cNvGraphicFramePr>
          <p:nvPr>
            <p:ph idx="1"/>
            <p:extLst/>
          </p:nvPr>
        </p:nvGraphicFramePr>
        <p:xfrm>
          <a:off x="609600" y="1570038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br>
              <a:rPr lang="pt-BR" b="1" dirty="0"/>
            </a:br>
            <a:r>
              <a:rPr lang="pt-BR" sz="3300" u="sng" dirty="0"/>
              <a:t>Despesa com Pessoal</a:t>
            </a:r>
          </a:p>
        </p:txBody>
      </p:sp>
    </p:spTree>
    <p:extLst>
      <p:ext uri="{BB962C8B-B14F-4D97-AF65-F5344CB8AC3E}">
        <p14:creationId xmlns:p14="http://schemas.microsoft.com/office/powerpoint/2010/main" val="67795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 fontScale="70000" lnSpcReduction="20000"/>
          </a:bodyPr>
          <a:lstStyle/>
          <a:p>
            <a:r>
              <a:rPr lang="pt-BR" b="1" dirty="0" smtClean="0"/>
              <a:t>Média dos últimos 24 meses:  </a:t>
            </a:r>
            <a:r>
              <a:rPr lang="pt-BR" dirty="0" smtClean="0"/>
              <a:t>548.388,06.</a:t>
            </a:r>
          </a:p>
          <a:p>
            <a:r>
              <a:rPr lang="pt-BR" b="1" dirty="0" smtClean="0"/>
              <a:t>Mês com maior despesa liquidada: </a:t>
            </a:r>
            <a:r>
              <a:rPr lang="pt-BR" dirty="0" smtClean="0"/>
              <a:t>9/2016 (R$ 1.131.792,48).</a:t>
            </a:r>
          </a:p>
          <a:p>
            <a:r>
              <a:rPr lang="pt-BR" b="1" dirty="0" smtClean="0"/>
              <a:t>Mês com menor despesa liquidada: </a:t>
            </a:r>
            <a:r>
              <a:rPr lang="pt-BR" dirty="0" smtClean="0"/>
              <a:t>10/2016 (R$ 667,85).</a:t>
            </a:r>
          </a:p>
          <a:p>
            <a:r>
              <a:rPr lang="pt-BR" b="1" dirty="0" smtClean="0"/>
              <a:t>Meses em que o valor da liquidação está distante de 30% da média:</a:t>
            </a:r>
            <a:r>
              <a:rPr lang="pt-BR" dirty="0" smtClean="0"/>
              <a:t> 3/2016, 6/2016, 7/2016, 8/2016, 9/2016, 10/2016, 11/2016, 12/2016, 2/2017, 3/2017,</a:t>
            </a:r>
          </a:p>
          <a:p>
            <a:r>
              <a:rPr lang="pt-BR" dirty="0" smtClean="0"/>
              <a:t>4/2017, 5/2017, 8/2017, 9/2017, 12/2017 e 1/2018.</a:t>
            </a:r>
          </a:p>
          <a:p>
            <a:r>
              <a:rPr lang="pt-BR" b="1" dirty="0" smtClean="0"/>
              <a:t>Coeficiente de variação: </a:t>
            </a:r>
            <a:r>
              <a:rPr lang="pt-BR" dirty="0" smtClean="0"/>
              <a:t>72,62%.</a:t>
            </a:r>
          </a:p>
          <a:p>
            <a:r>
              <a:rPr lang="pt-BR" dirty="0" smtClean="0"/>
              <a:t>A Liquidação da despesa com pessoal de R$ 194.202,28 no mês de dezembro de 2017 é menor que a média de R$ 548.388,06.</a:t>
            </a:r>
          </a:p>
          <a:p>
            <a:r>
              <a:rPr lang="pt-BR" b="1" dirty="0" smtClean="0"/>
              <a:t>Despesa de Exercícios Anteriores liquidada em janeiro de 2018:</a:t>
            </a:r>
            <a:r>
              <a:rPr lang="pt-BR" dirty="0" smtClean="0"/>
              <a:t> R$ 456.823,55.</a:t>
            </a:r>
          </a:p>
          <a:p>
            <a:r>
              <a:rPr lang="pt-BR" b="1" dirty="0" smtClean="0"/>
              <a:t>Percentual da DEA em relação a despesa liquidada de janeiro de 2018: </a:t>
            </a:r>
            <a:r>
              <a:rPr lang="pt-BR" dirty="0" smtClean="0"/>
              <a:t>44,91%.</a:t>
            </a:r>
            <a:endParaRPr lang="pt-BR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sz="3300" u="sng" dirty="0"/>
              <a:t>Despesa com Pessoal</a:t>
            </a:r>
            <a:endParaRPr lang="pt-BR" u="sng" dirty="0"/>
          </a:p>
        </p:txBody>
      </p:sp>
    </p:spTree>
    <p:extLst>
      <p:ext uri="{BB962C8B-B14F-4D97-AF65-F5344CB8AC3E}">
        <p14:creationId xmlns:p14="http://schemas.microsoft.com/office/powerpoint/2010/main" val="391478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sz="3300" u="sng" dirty="0"/>
              <a:t>Despesa com </a:t>
            </a:r>
            <a:r>
              <a:rPr lang="pt-BR" sz="3300" u="sng" dirty="0" smtClean="0"/>
              <a:t>Pessoal CONTÁBIL/AP</a:t>
            </a:r>
            <a:endParaRPr lang="pt-BR" u="sng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77058"/>
            <a:ext cx="7056784" cy="5411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740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sz="3300" u="sng" dirty="0" smtClean="0"/>
              <a:t>Controle de Estoque</a:t>
            </a:r>
            <a:endParaRPr lang="pt-BR" u="sng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/>
          <a:lstStyle/>
          <a:p>
            <a:pPr algn="just"/>
            <a:r>
              <a:rPr lang="pt-BR" dirty="0"/>
              <a:t>As Variações Patrimoniais Diminutivas com o uso material de consumo devem ser registradas no momento da saída do estoque/almoxarifado, assim a </a:t>
            </a:r>
            <a:r>
              <a:rPr lang="pt-BR" dirty="0" smtClean="0"/>
              <a:t>sua variação </a:t>
            </a:r>
            <a:r>
              <a:rPr lang="pt-BR" dirty="0"/>
              <a:t>deve ser irrelevante no período em análise.</a:t>
            </a:r>
          </a:p>
          <a:p>
            <a:pPr algn="just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2241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sz="3300" u="sng" dirty="0" smtClean="0"/>
              <a:t>Controle de Estoque</a:t>
            </a:r>
            <a:endParaRPr lang="pt-BR" u="sng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95289"/>
            <a:ext cx="827722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717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/>
          <a:lstStyle/>
          <a:p>
            <a:pPr marL="0" indent="0" algn="just">
              <a:buNone/>
            </a:pPr>
            <a:r>
              <a:rPr lang="pt-BR" dirty="0"/>
              <a:t>Art. 38.  O procedimento da licitação </a:t>
            </a:r>
            <a:r>
              <a:rPr lang="pt-BR" u="sng" dirty="0">
                <a:solidFill>
                  <a:srgbClr val="FF0000"/>
                </a:solidFill>
              </a:rPr>
              <a:t>será iniciado com a abertura de processo administrativo</a:t>
            </a:r>
            <a:r>
              <a:rPr lang="pt-BR" dirty="0"/>
              <a:t>, </a:t>
            </a:r>
            <a:r>
              <a:rPr lang="pt-BR" u="sng" dirty="0">
                <a:solidFill>
                  <a:srgbClr val="0070C0"/>
                </a:solidFill>
              </a:rPr>
              <a:t>devidamente autuado, protocolado e numerado</a:t>
            </a:r>
            <a:r>
              <a:rPr lang="pt-BR" dirty="0">
                <a:solidFill>
                  <a:srgbClr val="0070C0"/>
                </a:solidFill>
              </a:rPr>
              <a:t>,</a:t>
            </a:r>
            <a:r>
              <a:rPr lang="pt-BR" dirty="0"/>
              <a:t> contendo a autorização respectiva, a indicação sucinta de seu objeto e do recurso próprio para a despesa, e ao qual serão juntados oportunamente: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sz="3300" u="sng" dirty="0" smtClean="0"/>
              <a:t>Licitações SICAP/Contábil x SICAP LCO</a:t>
            </a:r>
            <a:endParaRPr lang="pt-BR" u="sng" dirty="0"/>
          </a:p>
        </p:txBody>
      </p:sp>
    </p:spTree>
    <p:extLst>
      <p:ext uri="{BB962C8B-B14F-4D97-AF65-F5344CB8AC3E}">
        <p14:creationId xmlns:p14="http://schemas.microsoft.com/office/powerpoint/2010/main" val="94916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/>
          </a:bodyPr>
          <a:lstStyle/>
          <a:p>
            <a:pPr algn="just"/>
            <a:r>
              <a:rPr lang="pt-BR" dirty="0" smtClean="0"/>
              <a:t>Solicitação da despesa:</a:t>
            </a:r>
          </a:p>
          <a:p>
            <a:pPr lvl="1" algn="just"/>
            <a:r>
              <a:rPr lang="pt-BR" dirty="0" smtClean="0"/>
              <a:t>Todos os documentos do procedimento licitatórios;</a:t>
            </a:r>
          </a:p>
          <a:p>
            <a:pPr lvl="1" algn="just"/>
            <a:r>
              <a:rPr lang="pt-BR" dirty="0" smtClean="0"/>
              <a:t>Empenhos;</a:t>
            </a:r>
          </a:p>
          <a:p>
            <a:pPr lvl="1" algn="just"/>
            <a:r>
              <a:rPr lang="pt-BR" dirty="0" smtClean="0"/>
              <a:t>Liquidação;</a:t>
            </a:r>
          </a:p>
          <a:p>
            <a:pPr lvl="1" algn="just"/>
            <a:r>
              <a:rPr lang="pt-BR" dirty="0" smtClean="0"/>
              <a:t>Documentos Fiscais;</a:t>
            </a:r>
          </a:p>
          <a:p>
            <a:pPr lvl="1" algn="just"/>
            <a:r>
              <a:rPr lang="pt-BR" dirty="0" smtClean="0"/>
              <a:t>Pagamento;</a:t>
            </a:r>
          </a:p>
          <a:p>
            <a:pPr lvl="1" algn="just"/>
            <a:r>
              <a:rPr lang="pt-BR" dirty="0" smtClean="0"/>
              <a:t>Outros.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r>
              <a:rPr lang="pt-BR" b="1" dirty="0" smtClean="0"/>
              <a:t/>
            </a:r>
            <a:br>
              <a:rPr lang="pt-BR" b="1" dirty="0" smtClean="0"/>
            </a:br>
            <a:r>
              <a:rPr lang="pt-BR" sz="3300" u="sng" dirty="0" smtClean="0"/>
              <a:t>Licitações SICAP/Contábil x SICAP LCO </a:t>
            </a:r>
            <a:endParaRPr lang="pt-BR" u="sng" dirty="0"/>
          </a:p>
        </p:txBody>
      </p:sp>
    </p:spTree>
    <p:extLst>
      <p:ext uri="{BB962C8B-B14F-4D97-AF65-F5344CB8AC3E}">
        <p14:creationId xmlns:p14="http://schemas.microsoft.com/office/powerpoint/2010/main" val="417741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14"/>
            <a:ext cx="9097860" cy="6823395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79115" y="174630"/>
            <a:ext cx="6912768" cy="921504"/>
          </a:xfrm>
        </p:spPr>
        <p:txBody>
          <a:bodyPr>
            <a:normAutofit/>
          </a:bodyPr>
          <a:lstStyle/>
          <a:p>
            <a:r>
              <a:rPr lang="pt-BR" b="1" dirty="0" smtClean="0">
                <a:solidFill>
                  <a:srgbClr val="0070C0"/>
                </a:solidFill>
              </a:rPr>
              <a:t>SICAP/CONTÁBIL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5" name="Subtítulo 2"/>
          <p:cNvSpPr txBox="1">
            <a:spLocks/>
          </p:cNvSpPr>
          <p:nvPr/>
        </p:nvSpPr>
        <p:spPr>
          <a:xfrm>
            <a:off x="1835696" y="3933056"/>
            <a:ext cx="6552728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835696" y="1700808"/>
            <a:ext cx="6552728" cy="3456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endParaRPr kumimoji="0" lang="pt-BR" sz="280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entury Gothic"/>
              <a:cs typeface="Century Gothic"/>
            </a:endParaRP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03" y="1096134"/>
            <a:ext cx="7818869" cy="478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9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br>
              <a:rPr lang="pt-BR" b="1" dirty="0"/>
            </a:br>
            <a:r>
              <a:rPr lang="pt-BR" sz="3300" u="sng" dirty="0"/>
              <a:t>Licitações SICAP/Contábil x SICAP LCO </a:t>
            </a:r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7256348"/>
              </p:ext>
            </p:extLst>
          </p:nvPr>
        </p:nvGraphicFramePr>
        <p:xfrm>
          <a:off x="1366837" y="1819274"/>
          <a:ext cx="7093595" cy="4130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8190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br>
              <a:rPr lang="pt-BR" b="1" dirty="0"/>
            </a:br>
            <a:r>
              <a:rPr lang="pt-BR" sz="3300" u="sng" dirty="0" smtClean="0"/>
              <a:t>Cronograma de Pagamento </a:t>
            </a:r>
            <a:endParaRPr lang="pt-BR" sz="3300" u="sng" dirty="0"/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/>
          </a:bodyPr>
          <a:lstStyle/>
          <a:p>
            <a:r>
              <a:rPr lang="pt-BR" dirty="0" smtClean="0"/>
              <a:t>Art</a:t>
            </a:r>
            <a:r>
              <a:rPr lang="pt-BR" dirty="0"/>
              <a:t>. 5º, caput, da Lei </a:t>
            </a:r>
            <a:r>
              <a:rPr lang="pt-BR" dirty="0" smtClean="0"/>
              <a:t>8.666/93</a:t>
            </a:r>
          </a:p>
          <a:p>
            <a:pPr lvl="1"/>
            <a:r>
              <a:rPr lang="pt-BR" dirty="0" smtClean="0"/>
              <a:t>Deve-se seguir a ordem cronológica;</a:t>
            </a:r>
          </a:p>
          <a:p>
            <a:pPr lvl="1"/>
            <a:r>
              <a:rPr lang="pt-BR" dirty="0" smtClean="0"/>
              <a:t>Exceção:</a:t>
            </a:r>
          </a:p>
          <a:p>
            <a:pPr lvl="2"/>
            <a:r>
              <a:rPr lang="pt-BR" dirty="0" smtClean="0"/>
              <a:t>salvo quando presentes </a:t>
            </a:r>
            <a:r>
              <a:rPr lang="pt-BR" dirty="0"/>
              <a:t>relevantes razões de interesse público e mediante prévia justificativa da autoridade competente, devidamente </a:t>
            </a:r>
            <a:r>
              <a:rPr lang="pt-BR" dirty="0" smtClean="0"/>
              <a:t>publicada.</a:t>
            </a:r>
          </a:p>
        </p:txBody>
      </p:sp>
    </p:spTree>
    <p:extLst>
      <p:ext uri="{BB962C8B-B14F-4D97-AF65-F5344CB8AC3E}">
        <p14:creationId xmlns:p14="http://schemas.microsoft.com/office/powerpoint/2010/main" val="59650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dirty="0"/>
              <a:t>Termo de Alerta</a:t>
            </a:r>
            <a:br>
              <a:rPr lang="pt-BR" b="1" dirty="0"/>
            </a:br>
            <a:r>
              <a:rPr lang="pt-BR" sz="3300" u="sng" dirty="0" smtClean="0"/>
              <a:t>Cronograma de Pagamento </a:t>
            </a:r>
            <a:endParaRPr lang="pt-BR" sz="3300" u="sn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70038"/>
            <a:ext cx="7632848" cy="5295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96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971600" y="1412776"/>
            <a:ext cx="7848872" cy="352839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b="1" smtClean="0">
                <a:solidFill>
                  <a:schemeClr val="accent2">
                    <a:lumMod val="75000"/>
                  </a:schemeClr>
                </a:solidFill>
                <a:latin typeface="Century Gothic"/>
                <a:cs typeface="Century Gothic"/>
              </a:rPr>
              <a:t>REGRAS DE VALIDAÇÃO</a:t>
            </a:r>
            <a:endParaRPr lang="pt-BR" b="1" dirty="0">
              <a:solidFill>
                <a:schemeClr val="accent2">
                  <a:lumMod val="75000"/>
                </a:schemeClr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08246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>
                <a:cs typeface="Century Gothic"/>
              </a:rPr>
              <a:t>Regras de Integridade do PCASP</a:t>
            </a:r>
            <a:endParaRPr lang="pt-BR" sz="4000" b="1" dirty="0">
              <a:cs typeface="Century Gothic"/>
            </a:endParaRPr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A fim de </a:t>
            </a:r>
            <a:r>
              <a:rPr lang="pt-BR" b="1" u="sng" dirty="0">
                <a:solidFill>
                  <a:srgbClr val="0000FF"/>
                </a:solidFill>
              </a:rPr>
              <a:t>garantir a integridade</a:t>
            </a:r>
            <a:r>
              <a:rPr lang="pt-BR" dirty="0"/>
              <a:t> dos procedimentos contábeis, assim como a </a:t>
            </a:r>
            <a:r>
              <a:rPr lang="pt-BR" b="1" u="sng" dirty="0">
                <a:solidFill>
                  <a:srgbClr val="0000FF"/>
                </a:solidFill>
              </a:rPr>
              <a:t>qualidade</a:t>
            </a:r>
            <a:r>
              <a:rPr lang="pt-BR" dirty="0"/>
              <a:t>, </a:t>
            </a:r>
            <a:r>
              <a:rPr lang="pt-BR" b="1" u="sng" dirty="0">
                <a:solidFill>
                  <a:srgbClr val="0000FF"/>
                </a:solidFill>
              </a:rPr>
              <a:t>consistência</a:t>
            </a:r>
            <a:r>
              <a:rPr lang="pt-BR" dirty="0"/>
              <a:t> e </a:t>
            </a:r>
            <a:r>
              <a:rPr lang="pt-BR" b="1" u="sng" dirty="0">
                <a:solidFill>
                  <a:srgbClr val="0000FF"/>
                </a:solidFill>
              </a:rPr>
              <a:t>transparência</a:t>
            </a:r>
            <a:r>
              <a:rPr lang="pt-BR" dirty="0"/>
              <a:t> das informações geradas, o MCASP apresenta algumas </a:t>
            </a:r>
            <a:r>
              <a:rPr lang="pt-BR" b="1" u="sng" dirty="0">
                <a:solidFill>
                  <a:srgbClr val="FF0000"/>
                </a:solidFill>
              </a:rPr>
              <a:t>regras de integridade</a:t>
            </a:r>
            <a:r>
              <a:rPr lang="pt-BR" dirty="0"/>
              <a:t> relativas ao PCASP (pág. 293)</a:t>
            </a: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33581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>
                <a:cs typeface="Century Gothic"/>
              </a:rPr>
              <a:t>Regras de Integridade do PCASP</a:t>
            </a:r>
            <a:endParaRPr lang="pt-BR" sz="4000" b="1" dirty="0">
              <a:cs typeface="Century Gothic"/>
            </a:endParaRPr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dirty="0"/>
              <a:t>As regras são baseadas em equações:</a:t>
            </a:r>
          </a:p>
          <a:p>
            <a:pPr algn="just"/>
            <a:endParaRPr lang="pt-BR" sz="2800" dirty="0"/>
          </a:p>
          <a:p>
            <a:pPr marL="0" indent="0" algn="just">
              <a:buNone/>
            </a:pPr>
            <a:r>
              <a:rPr lang="pt-BR" sz="2800" dirty="0"/>
              <a:t>Exemplo:</a:t>
            </a:r>
          </a:p>
          <a:p>
            <a:endParaRPr lang="pt-BR" dirty="0" smtClean="0"/>
          </a:p>
        </p:txBody>
      </p:sp>
      <p:sp>
        <p:nvSpPr>
          <p:cNvPr id="7" name="CaixaDeTexto 6"/>
          <p:cNvSpPr txBox="1"/>
          <p:nvPr/>
        </p:nvSpPr>
        <p:spPr>
          <a:xfrm>
            <a:off x="896416" y="3629243"/>
            <a:ext cx="7344817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sz="3200" b="1" dirty="0"/>
              <a:t>Ativo = </a:t>
            </a:r>
            <a:r>
              <a:rPr lang="pt-BR" sz="3200" b="1" dirty="0">
                <a:solidFill>
                  <a:srgbClr val="FF0000"/>
                </a:solidFill>
              </a:rPr>
              <a:t>Passivo </a:t>
            </a:r>
            <a:r>
              <a:rPr lang="pt-BR" sz="3200" b="1" dirty="0"/>
              <a:t>+</a:t>
            </a:r>
            <a:r>
              <a:rPr lang="pt-BR" sz="3200" b="1" dirty="0">
                <a:solidFill>
                  <a:srgbClr val="FF0000"/>
                </a:solidFill>
              </a:rPr>
              <a:t> </a:t>
            </a:r>
            <a:r>
              <a:rPr lang="pt-BR" sz="3200" b="1" dirty="0">
                <a:solidFill>
                  <a:srgbClr val="0000FF"/>
                </a:solidFill>
              </a:rPr>
              <a:t>Patrimônio </a:t>
            </a:r>
            <a:r>
              <a:rPr lang="pt-BR" sz="3200" b="1" dirty="0" smtClean="0">
                <a:solidFill>
                  <a:srgbClr val="0000FF"/>
                </a:solidFill>
              </a:rPr>
              <a:t>Líquido</a:t>
            </a:r>
            <a:endParaRPr lang="pt-BR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74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>
                <a:cs typeface="Century Gothic"/>
              </a:rPr>
              <a:t>Regras de Integridade do PCASP</a:t>
            </a:r>
            <a:endParaRPr lang="pt-BR" sz="4000" b="1" dirty="0">
              <a:cs typeface="Century Gothic"/>
            </a:endParaRPr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pt-BR" b="1" dirty="0"/>
              <a:t>Regra: BV29 - </a:t>
            </a:r>
            <a:r>
              <a:rPr lang="pt-BR" dirty="0"/>
              <a:t>O </a:t>
            </a:r>
            <a:r>
              <a:rPr lang="pt-BR" dirty="0" err="1"/>
              <a:t>MovimentoContaDevedora</a:t>
            </a:r>
            <a:r>
              <a:rPr lang="pt-BR" dirty="0"/>
              <a:t> das contas escrituráveis (escrituração “S”) do arquivo </a:t>
            </a:r>
            <a:r>
              <a:rPr lang="pt-BR" u="sng" dirty="0"/>
              <a:t>Balancete de Verificação</a:t>
            </a:r>
            <a:r>
              <a:rPr lang="pt-BR" dirty="0"/>
              <a:t> deve ser igual à somatória dos lançamentos a débito (Identificador “D”) da referida conta no arquivo </a:t>
            </a:r>
            <a:r>
              <a:rPr lang="pt-BR" u="sng" dirty="0"/>
              <a:t>Movimento Contábil.</a:t>
            </a:r>
          </a:p>
          <a:p>
            <a:pPr marL="0" indent="0" algn="just">
              <a:buNone/>
            </a:pPr>
            <a:endParaRPr lang="pt-BR" dirty="0"/>
          </a:p>
          <a:p>
            <a:pPr algn="just"/>
            <a:r>
              <a:rPr lang="pt-BR" b="1" dirty="0"/>
              <a:t>Regra: BV30 - </a:t>
            </a:r>
            <a:r>
              <a:rPr lang="pt-BR" dirty="0"/>
              <a:t>O </a:t>
            </a:r>
            <a:r>
              <a:rPr lang="pt-BR" dirty="0" err="1"/>
              <a:t>MovimentoContaCredora</a:t>
            </a:r>
            <a:r>
              <a:rPr lang="pt-BR" dirty="0"/>
              <a:t> das contas escrituráveis (escrituração “S”) do arquivo </a:t>
            </a:r>
            <a:r>
              <a:rPr lang="pt-BR" u="sng" dirty="0"/>
              <a:t>Balancete de Verificação</a:t>
            </a:r>
            <a:r>
              <a:rPr lang="pt-BR" dirty="0"/>
              <a:t> deve ser igual à somatória dos lançamentos a crédito (Identificador “C”) da referida conta no arquivo </a:t>
            </a:r>
            <a:r>
              <a:rPr lang="pt-BR" u="sng" dirty="0"/>
              <a:t>Movimento Contábil.</a:t>
            </a:r>
            <a:endParaRPr lang="pt-BR" dirty="0"/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95821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 smtClean="0">
                <a:cs typeface="Century Gothic"/>
              </a:rPr>
              <a:t>Encerramento do Exercício</a:t>
            </a:r>
            <a:endParaRPr lang="pt-BR" sz="4000" b="1" dirty="0">
              <a:cs typeface="Century Gothic"/>
            </a:endParaRPr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/>
          </a:bodyPr>
          <a:lstStyle/>
          <a:p>
            <a:r>
              <a:rPr lang="pt-BR" b="1" dirty="0"/>
              <a:t>Regra: BV22 - </a:t>
            </a:r>
            <a:r>
              <a:rPr lang="pt-BR" dirty="0"/>
              <a:t>No Balancete de Verificação o </a:t>
            </a:r>
            <a:r>
              <a:rPr lang="pt-BR" u="sng" dirty="0"/>
              <a:t>Saldo Atual Conta Credora</a:t>
            </a:r>
            <a:r>
              <a:rPr lang="pt-BR" dirty="0"/>
              <a:t> e </a:t>
            </a:r>
            <a:r>
              <a:rPr lang="pt-BR" u="sng" dirty="0"/>
              <a:t>Saldo Atual Conta Devedora </a:t>
            </a:r>
            <a:r>
              <a:rPr lang="pt-BR" dirty="0"/>
              <a:t>das contas </a:t>
            </a:r>
            <a:r>
              <a:rPr lang="pt-BR" b="1" dirty="0">
                <a:solidFill>
                  <a:srgbClr val="FF0000"/>
                </a:solidFill>
              </a:rPr>
              <a:t>3 – Variação Patrimonial Diminutiva </a:t>
            </a:r>
            <a:r>
              <a:rPr lang="pt-BR" dirty="0"/>
              <a:t>e</a:t>
            </a:r>
            <a:r>
              <a:rPr lang="pt-BR" b="1" dirty="0">
                <a:solidFill>
                  <a:srgbClr val="FF0000"/>
                </a:solidFill>
              </a:rPr>
              <a:t> 4 – Variação Patrimonial Aumentativa</a:t>
            </a:r>
            <a:r>
              <a:rPr lang="pt-BR" dirty="0"/>
              <a:t> deve ser igual a “ZERO” no </a:t>
            </a:r>
            <a:r>
              <a:rPr lang="pt-BR" dirty="0" smtClean="0"/>
              <a:t>Balancete Verificação </a:t>
            </a:r>
            <a:r>
              <a:rPr lang="pt-BR" dirty="0"/>
              <a:t>tipo 2, na 7ª e 8ª Remessa.</a:t>
            </a: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01913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454025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>
                <a:cs typeface="Century Gothic"/>
              </a:rPr>
              <a:t>Implantação dos Procedimentos Contábeis Patrimonial</a:t>
            </a:r>
            <a:endParaRPr lang="pt-BR" sz="4000" b="1" dirty="0"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1372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487488" y="1209675"/>
            <a:ext cx="3779837" cy="612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Dívida Ativa</a:t>
            </a:r>
          </a:p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(-) Ajuste para perdas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1476375" y="139700"/>
            <a:ext cx="7559675" cy="4841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>
                <a:solidFill>
                  <a:schemeClr val="tx1"/>
                </a:solidFill>
              </a:rPr>
              <a:t>CLASSES DO BALANÇO PATRIMONIAL (</a:t>
            </a:r>
            <a:r>
              <a:rPr lang="pt-BR" sz="2400" b="1" dirty="0" smtClean="0">
                <a:solidFill>
                  <a:srgbClr val="FF0000"/>
                </a:solidFill>
              </a:rPr>
              <a:t>ESTADOS</a:t>
            </a:r>
            <a:r>
              <a:rPr lang="pt-BR" sz="2400" b="1" dirty="0" smtClean="0">
                <a:solidFill>
                  <a:schemeClr val="tx1"/>
                </a:solidFill>
              </a:rPr>
              <a:t>)</a:t>
            </a:r>
            <a:endParaRPr lang="pt-BR" sz="2400" b="1" dirty="0">
              <a:solidFill>
                <a:schemeClr val="tx1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5364163" y="679450"/>
            <a:ext cx="3671887" cy="466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PASSIVO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1476375" y="679450"/>
            <a:ext cx="3816350" cy="485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ATIVO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1487488" y="2543175"/>
            <a:ext cx="3779837" cy="8138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Bens móveis e imóveis </a:t>
            </a:r>
          </a:p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(exceto patrimônio cultural e infraestrutura)</a:t>
            </a:r>
          </a:p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(-) Depreciação e exaustão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1487488" y="3393877"/>
            <a:ext cx="3779837" cy="6111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Investimentos Permanentes</a:t>
            </a:r>
          </a:p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(participação em estatais, outros)</a:t>
            </a:r>
          </a:p>
        </p:txBody>
      </p:sp>
      <p:sp>
        <p:nvSpPr>
          <p:cNvPr id="20" name="Retângulo 19"/>
          <p:cNvSpPr/>
          <p:nvPr/>
        </p:nvSpPr>
        <p:spPr>
          <a:xfrm>
            <a:off x="5364163" y="4256509"/>
            <a:ext cx="3671887" cy="8286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Obrigações por competência</a:t>
            </a:r>
          </a:p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(empréstimos, financiamentos e dívidas contratuais e mobiliárias)</a:t>
            </a:r>
          </a:p>
        </p:txBody>
      </p:sp>
      <p:sp>
        <p:nvSpPr>
          <p:cNvPr id="21" name="Retângulo 20"/>
          <p:cNvSpPr/>
          <p:nvPr/>
        </p:nvSpPr>
        <p:spPr>
          <a:xfrm>
            <a:off x="5364163" y="2348880"/>
            <a:ext cx="3671887" cy="8270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Obrigações de benefícios a </a:t>
            </a:r>
            <a:r>
              <a:rPr lang="pt-BR" sz="1400" b="1" dirty="0" smtClean="0">
                <a:solidFill>
                  <a:schemeClr val="tx1"/>
                </a:solidFill>
              </a:rPr>
              <a:t>empregados</a:t>
            </a:r>
            <a:endParaRPr lang="pt-BR" sz="1400" b="1" dirty="0">
              <a:solidFill>
                <a:schemeClr val="tx1"/>
              </a:solidFill>
            </a:endParaRPr>
          </a:p>
        </p:txBody>
      </p:sp>
      <p:sp>
        <p:nvSpPr>
          <p:cNvPr id="23" name="Retângulo 22"/>
          <p:cNvSpPr/>
          <p:nvPr/>
        </p:nvSpPr>
        <p:spPr>
          <a:xfrm>
            <a:off x="5367338" y="1340768"/>
            <a:ext cx="3671887" cy="8286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Obrigações com fornecedores</a:t>
            </a:r>
          </a:p>
        </p:txBody>
      </p:sp>
      <p:sp>
        <p:nvSpPr>
          <p:cNvPr id="24" name="Retângulo 23"/>
          <p:cNvSpPr/>
          <p:nvPr/>
        </p:nvSpPr>
        <p:spPr>
          <a:xfrm>
            <a:off x="1487488" y="4041948"/>
            <a:ext cx="3779837" cy="6111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Créditos tributários e de contribuições por competência </a:t>
            </a:r>
          </a:p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(exceto créditos previdenciários)</a:t>
            </a:r>
          </a:p>
        </p:txBody>
      </p:sp>
      <p:sp>
        <p:nvSpPr>
          <p:cNvPr id="25" name="Retângulo 24"/>
          <p:cNvSpPr/>
          <p:nvPr/>
        </p:nvSpPr>
        <p:spPr>
          <a:xfrm>
            <a:off x="1487488" y="1878013"/>
            <a:ext cx="3779837" cy="6111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Créditos a receber </a:t>
            </a:r>
          </a:p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(exceto tributários, previdenciários e contribuições)</a:t>
            </a:r>
          </a:p>
        </p:txBody>
      </p:sp>
      <p:sp>
        <p:nvSpPr>
          <p:cNvPr id="26" name="Retângulo 25"/>
          <p:cNvSpPr/>
          <p:nvPr/>
        </p:nvSpPr>
        <p:spPr>
          <a:xfrm>
            <a:off x="5364163" y="3284984"/>
            <a:ext cx="3671887" cy="8286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Provisões por competência</a:t>
            </a:r>
          </a:p>
        </p:txBody>
      </p:sp>
      <p:sp>
        <p:nvSpPr>
          <p:cNvPr id="27" name="Retângulo 26"/>
          <p:cNvSpPr/>
          <p:nvPr/>
        </p:nvSpPr>
        <p:spPr>
          <a:xfrm>
            <a:off x="1468438" y="4725144"/>
            <a:ext cx="3779837" cy="6111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Créditos previdenciários por competência </a:t>
            </a:r>
          </a:p>
        </p:txBody>
      </p:sp>
      <p:sp>
        <p:nvSpPr>
          <p:cNvPr id="28" name="Retângulo 27"/>
          <p:cNvSpPr/>
          <p:nvPr/>
        </p:nvSpPr>
        <p:spPr>
          <a:xfrm>
            <a:off x="1462088" y="5410101"/>
            <a:ext cx="3779837" cy="6111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Softwares, marcas, patentes, licenças e concessões</a:t>
            </a:r>
          </a:p>
        </p:txBody>
      </p:sp>
      <p:sp>
        <p:nvSpPr>
          <p:cNvPr id="29" name="Retângulo 28"/>
          <p:cNvSpPr/>
          <p:nvPr/>
        </p:nvSpPr>
        <p:spPr>
          <a:xfrm>
            <a:off x="1468438" y="6093297"/>
            <a:ext cx="3779837" cy="7200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Bens de infraestrutura e do patrimônio cultural </a:t>
            </a:r>
          </a:p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(quando passíveis de registro)</a:t>
            </a:r>
          </a:p>
        </p:txBody>
      </p:sp>
      <p:sp>
        <p:nvSpPr>
          <p:cNvPr id="30" name="Retângulo 29"/>
          <p:cNvSpPr/>
          <p:nvPr/>
        </p:nvSpPr>
        <p:spPr>
          <a:xfrm>
            <a:off x="5364163" y="5229200"/>
            <a:ext cx="3671887" cy="828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400" b="1" dirty="0">
                <a:solidFill>
                  <a:schemeClr val="tx1"/>
                </a:solidFill>
              </a:rPr>
              <a:t>Passivos de concessões</a:t>
            </a:r>
          </a:p>
        </p:txBody>
      </p:sp>
      <p:sp>
        <p:nvSpPr>
          <p:cNvPr id="31" name="CaixaDeTexto 30"/>
          <p:cNvSpPr txBox="1"/>
          <p:nvPr/>
        </p:nvSpPr>
        <p:spPr>
          <a:xfrm>
            <a:off x="147638" y="142875"/>
            <a:ext cx="935037" cy="923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pt-BR" b="1" dirty="0"/>
          </a:p>
          <a:p>
            <a:pPr algn="ctr">
              <a:defRPr/>
            </a:pPr>
            <a:r>
              <a:rPr lang="pt-BR" b="1" dirty="0"/>
              <a:t>2015</a:t>
            </a:r>
          </a:p>
          <a:p>
            <a:pPr algn="ctr">
              <a:defRPr/>
            </a:pPr>
            <a:endParaRPr lang="pt-BR" b="1" dirty="0"/>
          </a:p>
        </p:txBody>
      </p:sp>
      <p:sp>
        <p:nvSpPr>
          <p:cNvPr id="32" name="Seta para baixo 31"/>
          <p:cNvSpPr/>
          <p:nvPr/>
        </p:nvSpPr>
        <p:spPr>
          <a:xfrm>
            <a:off x="471488" y="1060450"/>
            <a:ext cx="287337" cy="2000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600"/>
          </a:p>
        </p:txBody>
      </p:sp>
      <p:sp>
        <p:nvSpPr>
          <p:cNvPr id="33" name="CaixaDeTexto 32"/>
          <p:cNvSpPr txBox="1"/>
          <p:nvPr/>
        </p:nvSpPr>
        <p:spPr>
          <a:xfrm>
            <a:off x="107950" y="1273175"/>
            <a:ext cx="935038" cy="9239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pt-BR" b="1" dirty="0"/>
          </a:p>
          <a:p>
            <a:pPr algn="ctr">
              <a:defRPr/>
            </a:pPr>
            <a:r>
              <a:rPr lang="pt-BR" b="1" dirty="0"/>
              <a:t>2016</a:t>
            </a:r>
          </a:p>
          <a:p>
            <a:pPr algn="ctr">
              <a:defRPr/>
            </a:pPr>
            <a:endParaRPr lang="pt-BR" b="1" dirty="0"/>
          </a:p>
        </p:txBody>
      </p:sp>
      <p:sp>
        <p:nvSpPr>
          <p:cNvPr id="35" name="CaixaDeTexto 34"/>
          <p:cNvSpPr txBox="1"/>
          <p:nvPr/>
        </p:nvSpPr>
        <p:spPr>
          <a:xfrm>
            <a:off x="107950" y="2384425"/>
            <a:ext cx="935038" cy="9223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pt-BR" b="1" dirty="0"/>
          </a:p>
          <a:p>
            <a:pPr algn="ctr">
              <a:defRPr/>
            </a:pPr>
            <a:r>
              <a:rPr lang="pt-BR" b="1" dirty="0"/>
              <a:t>2017</a:t>
            </a:r>
          </a:p>
          <a:p>
            <a:pPr algn="ctr">
              <a:defRPr/>
            </a:pPr>
            <a:endParaRPr lang="pt-BR" b="1" dirty="0"/>
          </a:p>
        </p:txBody>
      </p:sp>
      <p:sp>
        <p:nvSpPr>
          <p:cNvPr id="37" name="Seta para baixo 36"/>
          <p:cNvSpPr/>
          <p:nvPr/>
        </p:nvSpPr>
        <p:spPr>
          <a:xfrm>
            <a:off x="441325" y="2152650"/>
            <a:ext cx="288925" cy="2000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600"/>
          </a:p>
        </p:txBody>
      </p:sp>
      <p:sp>
        <p:nvSpPr>
          <p:cNvPr id="38" name="CaixaDeTexto 37"/>
          <p:cNvSpPr txBox="1"/>
          <p:nvPr/>
        </p:nvSpPr>
        <p:spPr>
          <a:xfrm>
            <a:off x="120650" y="4641850"/>
            <a:ext cx="935038" cy="9239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pt-BR" b="1" dirty="0"/>
          </a:p>
          <a:p>
            <a:pPr algn="ctr">
              <a:defRPr/>
            </a:pPr>
            <a:r>
              <a:rPr lang="pt-BR" b="1" dirty="0"/>
              <a:t>2020</a:t>
            </a:r>
          </a:p>
          <a:p>
            <a:pPr algn="ctr">
              <a:defRPr/>
            </a:pPr>
            <a:endParaRPr lang="pt-BR" b="1" dirty="0"/>
          </a:p>
        </p:txBody>
      </p:sp>
      <p:sp>
        <p:nvSpPr>
          <p:cNvPr id="40" name="Seta para baixo 39"/>
          <p:cNvSpPr/>
          <p:nvPr/>
        </p:nvSpPr>
        <p:spPr>
          <a:xfrm>
            <a:off x="444500" y="3276600"/>
            <a:ext cx="288925" cy="2000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600"/>
          </a:p>
        </p:txBody>
      </p:sp>
      <p:sp>
        <p:nvSpPr>
          <p:cNvPr id="41" name="CaixaDeTexto 40"/>
          <p:cNvSpPr txBox="1"/>
          <p:nvPr/>
        </p:nvSpPr>
        <p:spPr>
          <a:xfrm>
            <a:off x="107950" y="3482975"/>
            <a:ext cx="935038" cy="9223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pt-BR" b="1" dirty="0"/>
          </a:p>
          <a:p>
            <a:pPr algn="ctr">
              <a:defRPr/>
            </a:pPr>
            <a:r>
              <a:rPr lang="pt-BR" b="1" dirty="0"/>
              <a:t>2019</a:t>
            </a:r>
          </a:p>
          <a:p>
            <a:pPr algn="ctr">
              <a:defRPr/>
            </a:pPr>
            <a:endParaRPr lang="pt-BR" b="1" dirty="0"/>
          </a:p>
        </p:txBody>
      </p:sp>
      <p:sp>
        <p:nvSpPr>
          <p:cNvPr id="42" name="Seta para baixo 41"/>
          <p:cNvSpPr/>
          <p:nvPr/>
        </p:nvSpPr>
        <p:spPr>
          <a:xfrm>
            <a:off x="438150" y="5594350"/>
            <a:ext cx="288925" cy="198438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600"/>
          </a:p>
        </p:txBody>
      </p:sp>
      <p:sp>
        <p:nvSpPr>
          <p:cNvPr id="43" name="Seta para baixo 42"/>
          <p:cNvSpPr/>
          <p:nvPr/>
        </p:nvSpPr>
        <p:spPr>
          <a:xfrm>
            <a:off x="441325" y="4443413"/>
            <a:ext cx="288925" cy="20002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600"/>
          </a:p>
        </p:txBody>
      </p:sp>
      <p:sp>
        <p:nvSpPr>
          <p:cNvPr id="44" name="CaixaDeTexto 43"/>
          <p:cNvSpPr txBox="1"/>
          <p:nvPr/>
        </p:nvSpPr>
        <p:spPr>
          <a:xfrm>
            <a:off x="107950" y="5821363"/>
            <a:ext cx="935038" cy="92233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endParaRPr lang="pt-BR" b="1" dirty="0"/>
          </a:p>
          <a:p>
            <a:pPr algn="ctr">
              <a:defRPr/>
            </a:pPr>
            <a:r>
              <a:rPr lang="pt-BR" b="1" dirty="0"/>
              <a:t>2022</a:t>
            </a:r>
          </a:p>
          <a:p>
            <a:pPr algn="ctr">
              <a:defRPr/>
            </a:pP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86362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14"/>
            <a:ext cx="9097860" cy="6823395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79115" y="174630"/>
            <a:ext cx="6912768" cy="921504"/>
          </a:xfrm>
        </p:spPr>
        <p:txBody>
          <a:bodyPr>
            <a:normAutofit/>
          </a:bodyPr>
          <a:lstStyle/>
          <a:p>
            <a:r>
              <a:rPr lang="pt-BR" b="1" dirty="0" smtClean="0">
                <a:solidFill>
                  <a:srgbClr val="0070C0"/>
                </a:solidFill>
              </a:rPr>
              <a:t>SICAP/CONTÁBIL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5" name="Subtítulo 2"/>
          <p:cNvSpPr txBox="1">
            <a:spLocks/>
          </p:cNvSpPr>
          <p:nvPr/>
        </p:nvSpPr>
        <p:spPr>
          <a:xfrm>
            <a:off x="1835696" y="3933056"/>
            <a:ext cx="6552728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pt-BR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1835696" y="1700808"/>
            <a:ext cx="6552728" cy="3456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endParaRPr kumimoji="0" lang="pt-BR" sz="280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entury Gothic"/>
              <a:cs typeface="Century Gothic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9" y="0"/>
            <a:ext cx="9144000" cy="7062716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179512" y="188640"/>
            <a:ext cx="87849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Redução significativa na quantidade de servidores?</a:t>
            </a:r>
          </a:p>
          <a:p>
            <a:pPr algn="just"/>
            <a:endParaRPr lang="pt-BR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BR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Impossibilidade de realizar concurso para reposição da força de trabalho.</a:t>
            </a:r>
            <a:r>
              <a:rPr lang="pt-BR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47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>
                <a:cs typeface="Century Gothic"/>
              </a:rPr>
              <a:t>IMPACTOS E BENEFÍCIOS ESPERADOS </a:t>
            </a:r>
            <a:endParaRPr lang="pt-BR" sz="4000" b="1" dirty="0">
              <a:cs typeface="Century Gothic"/>
            </a:endParaRPr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pt-BR" sz="3600" b="1" dirty="0">
                <a:latin typeface="Century Gothic"/>
                <a:cs typeface="Century Gothic"/>
              </a:rPr>
              <a:t>Para o Estado</a:t>
            </a:r>
          </a:p>
          <a:p>
            <a:pPr algn="just" fontAlgn="base">
              <a:spcBef>
                <a:spcPct val="0"/>
              </a:spcBef>
            </a:pPr>
            <a:r>
              <a:rPr lang="pt-BR" sz="2400" b="1" dirty="0"/>
              <a:t>Oportunidade para corrigir as falhas ou omissões durante o </a:t>
            </a:r>
            <a:r>
              <a:rPr lang="pt-BR" sz="2400" b="1" dirty="0" smtClean="0"/>
              <a:t>exercício;</a:t>
            </a:r>
            <a:endParaRPr lang="pt-BR" sz="2400" b="1" dirty="0"/>
          </a:p>
          <a:p>
            <a:pPr algn="just" fontAlgn="base">
              <a:spcBef>
                <a:spcPct val="0"/>
              </a:spcBef>
            </a:pPr>
            <a:r>
              <a:rPr lang="pt-BR" sz="2400" dirty="0"/>
              <a:t>Fortalecimento dos controles internos e redução nas falhas ou omissões nos processos de prestação de </a:t>
            </a:r>
            <a:r>
              <a:rPr lang="pt-BR" sz="2400" dirty="0" smtClean="0"/>
              <a:t>contas;</a:t>
            </a:r>
            <a:endParaRPr lang="pt-BR" sz="2400" dirty="0"/>
          </a:p>
          <a:p>
            <a:pPr algn="just" fontAlgn="base">
              <a:spcBef>
                <a:spcPct val="0"/>
              </a:spcBef>
            </a:pPr>
            <a:r>
              <a:rPr lang="pt-BR" sz="2400" b="1" dirty="0"/>
              <a:t>Melhoria na qualidade das informações, proporcionando uma tomada de decisão mais </a:t>
            </a:r>
            <a:r>
              <a:rPr lang="pt-BR" sz="2400" b="1" dirty="0" smtClean="0"/>
              <a:t>acertada;</a:t>
            </a:r>
            <a:endParaRPr lang="pt-BR" sz="2400" b="1" dirty="0"/>
          </a:p>
          <a:p>
            <a:pPr algn="just" fontAlgn="base">
              <a:spcBef>
                <a:spcPct val="0"/>
              </a:spcBef>
            </a:pPr>
            <a:r>
              <a:rPr lang="pt-BR" sz="2400" dirty="0"/>
              <a:t>Maior credibilidade nas demonstrações contábeis perante investidores e credores</a:t>
            </a: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84872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>
                <a:cs typeface="Century Gothic"/>
              </a:rPr>
              <a:t>IMPACTOS E BENEFÍCIOS ESPERADOS </a:t>
            </a:r>
            <a:endParaRPr lang="pt-BR" sz="4000" b="1" dirty="0">
              <a:cs typeface="Century Gothic"/>
            </a:endParaRPr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pt-BR" sz="3600" b="1" dirty="0">
                <a:latin typeface="Century Gothic"/>
                <a:cs typeface="Century Gothic"/>
              </a:rPr>
              <a:t>Para </a:t>
            </a:r>
            <a:r>
              <a:rPr lang="pt-BR" sz="3600" b="1" dirty="0" smtClean="0">
                <a:latin typeface="Century Gothic"/>
                <a:cs typeface="Century Gothic"/>
              </a:rPr>
              <a:t>a sociedade</a:t>
            </a:r>
            <a:endParaRPr lang="pt-BR" sz="3600" b="1" dirty="0">
              <a:latin typeface="Century Gothic"/>
              <a:cs typeface="Century Gothic"/>
            </a:endParaRPr>
          </a:p>
          <a:p>
            <a:pPr algn="just" fontAlgn="base">
              <a:spcBef>
                <a:spcPct val="0"/>
              </a:spcBef>
            </a:pPr>
            <a:r>
              <a:rPr lang="pt-BR" sz="2400" dirty="0"/>
              <a:t>Fortalecimento do controle social, com o acréscimo do nível de transparência do </a:t>
            </a:r>
            <a:r>
              <a:rPr lang="pt-BR" sz="2400" dirty="0" smtClean="0"/>
              <a:t>Estado;</a:t>
            </a:r>
            <a:endParaRPr lang="pt-BR" sz="2400" b="1" dirty="0"/>
          </a:p>
          <a:p>
            <a:pPr algn="just" fontAlgn="base">
              <a:spcBef>
                <a:spcPct val="0"/>
              </a:spcBef>
            </a:pPr>
            <a:r>
              <a:rPr lang="pt-BR" sz="2400" b="1" dirty="0"/>
              <a:t>Melhoria na qualidade das informações divulgadas no Portal do </a:t>
            </a:r>
            <a:r>
              <a:rPr lang="pt-BR" sz="2400" b="1" dirty="0" smtClean="0"/>
              <a:t>Cidadão;</a:t>
            </a:r>
            <a:endParaRPr lang="pt-BR" sz="2400" dirty="0"/>
          </a:p>
          <a:p>
            <a:pPr algn="just" fontAlgn="base">
              <a:spcBef>
                <a:spcPct val="0"/>
              </a:spcBef>
            </a:pPr>
            <a:r>
              <a:rPr lang="pt-BR" sz="2400" dirty="0"/>
              <a:t>Redução na assimetria de informações entre os gestores públicos e a </a:t>
            </a:r>
            <a:r>
              <a:rPr lang="pt-BR" sz="2400" dirty="0" smtClean="0"/>
              <a:t>sociedade.</a:t>
            </a:r>
            <a:endParaRPr lang="pt-BR" sz="2400" dirty="0"/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35178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6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7650" cy="6858000"/>
          </a:xfrm>
          <a:prstGeom prst="rect">
            <a:avLst/>
          </a:prstGeom>
        </p:spPr>
      </p:pic>
      <p:sp>
        <p:nvSpPr>
          <p:cNvPr id="4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000" b="1" dirty="0">
                <a:cs typeface="Century Gothic"/>
              </a:rPr>
              <a:t>IMPACTOS E BENEFÍCIOS ESPERADOS </a:t>
            </a:r>
            <a:endParaRPr lang="pt-BR" sz="4000" b="1" dirty="0">
              <a:cs typeface="Century Gothic"/>
            </a:endParaRPr>
          </a:p>
        </p:txBody>
      </p:sp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570038"/>
            <a:ext cx="8229600" cy="4997152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pt-BR" sz="3600" b="1" dirty="0">
                <a:latin typeface="Century Gothic"/>
                <a:cs typeface="Century Gothic"/>
              </a:rPr>
              <a:t>Para o </a:t>
            </a:r>
            <a:r>
              <a:rPr lang="pt-BR" sz="3600" b="1" dirty="0" smtClean="0">
                <a:latin typeface="Century Gothic"/>
                <a:cs typeface="Century Gothic"/>
              </a:rPr>
              <a:t>Tribunal de Contas</a:t>
            </a:r>
            <a:endParaRPr lang="pt-BR" sz="3600" b="1" dirty="0">
              <a:latin typeface="Century Gothic"/>
              <a:cs typeface="Century Gothic"/>
            </a:endParaRPr>
          </a:p>
          <a:p>
            <a:pPr algn="just">
              <a:spcBef>
                <a:spcPct val="0"/>
              </a:spcBef>
            </a:pPr>
            <a:r>
              <a:rPr lang="pt-BR" sz="2400" dirty="0"/>
              <a:t>Garantir a celeridade e tempestividade das apreciações e </a:t>
            </a:r>
            <a:r>
              <a:rPr lang="pt-BR" sz="2400" dirty="0" smtClean="0"/>
              <a:t>julgamentos;</a:t>
            </a:r>
            <a:endParaRPr lang="pt-BR" sz="2400" dirty="0"/>
          </a:p>
          <a:p>
            <a:pPr algn="just">
              <a:spcBef>
                <a:spcPct val="0"/>
              </a:spcBef>
            </a:pPr>
            <a:r>
              <a:rPr lang="pt-BR" sz="2400" b="1" dirty="0"/>
              <a:t>Crescimento no nível de segurança das informações dos Órgãos Estaduais para a emissão de </a:t>
            </a:r>
            <a:r>
              <a:rPr lang="pt-BR" sz="2400" b="1" dirty="0" smtClean="0"/>
              <a:t>decisões;</a:t>
            </a:r>
            <a:endParaRPr lang="pt-BR" sz="2400" b="1" dirty="0"/>
          </a:p>
          <a:p>
            <a:pPr algn="just">
              <a:spcBef>
                <a:spcPct val="0"/>
              </a:spcBef>
            </a:pPr>
            <a:r>
              <a:rPr lang="pt-BR" sz="2400" dirty="0"/>
              <a:t>Fomentar a implantação dos procedimentos patrimoniais da Contabilidade Aplicada ao Setor </a:t>
            </a:r>
            <a:r>
              <a:rPr lang="pt-BR" sz="2400" dirty="0" smtClean="0"/>
              <a:t>Público</a:t>
            </a:r>
            <a:r>
              <a:rPr lang="pt-BR" dirty="0"/>
              <a:t>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60790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" y="3212976"/>
            <a:ext cx="9139238" cy="364502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endParaRPr lang="pt-BR" sz="1200" b="1" dirty="0" smtClean="0">
              <a:solidFill>
                <a:srgbClr val="AB511C"/>
              </a:solidFill>
              <a:latin typeface="Palatino Linotype" pitchFamily="18" charset="0"/>
            </a:endParaRPr>
          </a:p>
          <a:p>
            <a:pPr eaLnBrk="1" hangingPunct="1">
              <a:defRPr/>
            </a:pPr>
            <a:endParaRPr lang="pt-BR" b="1" u="sng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defRPr/>
            </a:pPr>
            <a:r>
              <a:rPr lang="pt-BR" sz="4000" b="1" dirty="0" smtClean="0">
                <a:solidFill>
                  <a:schemeClr val="bg1"/>
                </a:solidFill>
                <a:latin typeface="Palatino Linotype" pitchFamily="18" charset="0"/>
              </a:rPr>
              <a:t>Hora de Perguntar </a:t>
            </a:r>
            <a:endParaRPr lang="pt-BR" sz="40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defRPr/>
            </a:pPr>
            <a:r>
              <a:rPr lang="pt-BR" sz="4000" b="1" dirty="0" smtClean="0">
                <a:solidFill>
                  <a:schemeClr val="bg1"/>
                </a:solidFill>
                <a:latin typeface="Palatino Linotype" pitchFamily="18" charset="0"/>
                <a:sym typeface="Wingdings" panose="05000000000000000000" pitchFamily="2" charset="2"/>
              </a:rPr>
              <a:t></a:t>
            </a:r>
            <a:r>
              <a:rPr lang="pt-BR" sz="4000" b="1" dirty="0" smtClean="0">
                <a:solidFill>
                  <a:schemeClr val="bg1"/>
                </a:solidFill>
                <a:latin typeface="Palatino Linotype" pitchFamily="18" charset="0"/>
              </a:rPr>
              <a:t> </a:t>
            </a:r>
            <a:endParaRPr lang="pt-BR" sz="4000" b="1" dirty="0" smtClean="0">
              <a:solidFill>
                <a:srgbClr val="AB511C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63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Powerpoint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" y="3212976"/>
            <a:ext cx="9139238" cy="3645024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endParaRPr lang="pt-BR" sz="1200" b="1" dirty="0" smtClean="0">
              <a:solidFill>
                <a:srgbClr val="AB511C"/>
              </a:solidFill>
              <a:latin typeface="Palatino Linotype" pitchFamily="18" charset="0"/>
            </a:endParaRPr>
          </a:p>
          <a:p>
            <a:pPr eaLnBrk="1" hangingPunct="1">
              <a:defRPr/>
            </a:pPr>
            <a:r>
              <a:rPr lang="pt-BR" b="1" u="sng" dirty="0" smtClean="0">
                <a:solidFill>
                  <a:schemeClr val="bg1"/>
                </a:solidFill>
                <a:latin typeface="Palatino Linotype" pitchFamily="18" charset="0"/>
              </a:rPr>
              <a:t>Contato: </a:t>
            </a:r>
          </a:p>
          <a:p>
            <a:pPr eaLnBrk="1" hangingPunct="1">
              <a:defRPr/>
            </a:pPr>
            <a:r>
              <a:rPr lang="pt-BR" b="1" dirty="0" smtClean="0">
                <a:solidFill>
                  <a:schemeClr val="bg1"/>
                </a:solidFill>
                <a:latin typeface="Palatino Linotype" pitchFamily="18" charset="0"/>
              </a:rPr>
              <a:t>3232-5856 (Dúvidas Contábeis)</a:t>
            </a:r>
          </a:p>
          <a:p>
            <a:pPr eaLnBrk="1" hangingPunct="1">
              <a:defRPr/>
            </a:pPr>
            <a:r>
              <a:rPr lang="pt-BR" b="1" dirty="0" smtClean="0">
                <a:solidFill>
                  <a:schemeClr val="bg1"/>
                </a:solidFill>
                <a:latin typeface="Palatino Linotype" pitchFamily="18" charset="0"/>
              </a:rPr>
              <a:t>3212-5646 (Dúvidas de Sistema)</a:t>
            </a:r>
          </a:p>
          <a:p>
            <a:pPr eaLnBrk="1" hangingPunct="1">
              <a:defRPr/>
            </a:pPr>
            <a:endParaRPr lang="pt-BR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defRPr/>
            </a:pPr>
            <a:r>
              <a:rPr lang="pt-BR" b="1" dirty="0" smtClean="0">
                <a:solidFill>
                  <a:schemeClr val="bg1"/>
                </a:solidFill>
                <a:latin typeface="Palatino Linotype" pitchFamily="18" charset="0"/>
              </a:rPr>
              <a:t>Jonatas Soares Araújo</a:t>
            </a:r>
            <a:br>
              <a:rPr lang="pt-BR" b="1" dirty="0" smtClean="0">
                <a:solidFill>
                  <a:schemeClr val="bg1"/>
                </a:solidFill>
                <a:latin typeface="Palatino Linotype" pitchFamily="18" charset="0"/>
              </a:rPr>
            </a:br>
            <a:r>
              <a:rPr lang="pt-BR" b="1" dirty="0" smtClean="0">
                <a:solidFill>
                  <a:schemeClr val="bg1"/>
                </a:solidFill>
                <a:latin typeface="Palatino Linotype" pitchFamily="18" charset="0"/>
              </a:rPr>
              <a:t>Warley </a:t>
            </a:r>
            <a:r>
              <a:rPr lang="pt-BR" b="1" dirty="0" smtClean="0">
                <a:solidFill>
                  <a:schemeClr val="bg1"/>
                </a:solidFill>
                <a:latin typeface="Palatino Linotype" pitchFamily="18" charset="0"/>
              </a:rPr>
              <a:t>Ferreira Gois</a:t>
            </a:r>
            <a:endParaRPr lang="pt-BR" b="1" dirty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defRPr/>
            </a:pPr>
            <a:endParaRPr lang="pt-BR" sz="4100" b="1" dirty="0" smtClean="0">
              <a:solidFill>
                <a:schemeClr val="bg1"/>
              </a:solidFill>
              <a:latin typeface="Palatino Linotype" pitchFamily="18" charset="0"/>
            </a:endParaRPr>
          </a:p>
          <a:p>
            <a:pPr eaLnBrk="1" hangingPunct="1">
              <a:defRPr/>
            </a:pPr>
            <a:r>
              <a:rPr lang="pt-BR" sz="4100" b="1" dirty="0" smtClean="0">
                <a:solidFill>
                  <a:schemeClr val="bg1"/>
                </a:solidFill>
                <a:latin typeface="Palatino Linotype" pitchFamily="18" charset="0"/>
              </a:rPr>
              <a:t>OBRIGADO!</a:t>
            </a:r>
            <a:endParaRPr lang="pt-BR" sz="4100" b="1" dirty="0" smtClean="0">
              <a:solidFill>
                <a:srgbClr val="AB511C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90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406"/>
            <a:ext cx="9144000" cy="5619344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0" y="857250"/>
            <a:ext cx="9144000" cy="1785104"/>
          </a:xfrm>
          <a:prstGeom prst="rect">
            <a:avLst/>
          </a:prstGeom>
          <a:solidFill>
            <a:srgbClr val="2B4B0F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FFFFFF"/>
                </a:solidFill>
                <a:latin typeface="Adobe Garamond Pro Bold" panose="02020702060506020403" pitchFamily="18" charset="0"/>
              </a:rPr>
              <a:t> </a:t>
            </a:r>
            <a:r>
              <a:rPr lang="pt-BR" sz="4400" dirty="0">
                <a:solidFill>
                  <a:srgbClr val="FFFFFF"/>
                </a:solidFill>
              </a:rPr>
              <a:t>Fazer o mesmo com </a:t>
            </a:r>
            <a:r>
              <a:rPr lang="pt-BR" sz="3600" dirty="0">
                <a:solidFill>
                  <a:srgbClr val="FFFFFF"/>
                </a:solidFill>
              </a:rPr>
              <a:t>menos</a:t>
            </a:r>
          </a:p>
          <a:p>
            <a:r>
              <a:rPr lang="pt-BR" sz="4400" dirty="0" smtClean="0">
                <a:solidFill>
                  <a:srgbClr val="FFFFFF"/>
                </a:solidFill>
              </a:rPr>
              <a:t>Fazer </a:t>
            </a:r>
            <a:r>
              <a:rPr lang="pt-BR" sz="6600" b="1" dirty="0">
                <a:solidFill>
                  <a:srgbClr val="FFFFFF"/>
                </a:solidFill>
              </a:rPr>
              <a:t>mais</a:t>
            </a:r>
            <a:r>
              <a:rPr lang="pt-BR" sz="4400" dirty="0">
                <a:solidFill>
                  <a:srgbClr val="FFFFFF"/>
                </a:solidFill>
              </a:rPr>
              <a:t> com </a:t>
            </a:r>
            <a:r>
              <a:rPr lang="pt-BR" sz="3600" dirty="0" smtClean="0">
                <a:solidFill>
                  <a:srgbClr val="FFFFFF"/>
                </a:solidFill>
              </a:rPr>
              <a:t>menos</a:t>
            </a:r>
            <a:endParaRPr lang="pt-BR" sz="15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40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406"/>
            <a:ext cx="9144000" cy="5619344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-43056" y="3215215"/>
            <a:ext cx="9144000" cy="3077766"/>
          </a:xfrm>
          <a:prstGeom prst="rect">
            <a:avLst/>
          </a:prstGeom>
          <a:solidFill>
            <a:srgbClr val="2B4B0F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rgbClr val="FCFBF8"/>
                </a:solidFill>
              </a:rPr>
              <a:t>Fazer </a:t>
            </a:r>
            <a:r>
              <a:rPr lang="pt-BR" sz="6600" b="1" dirty="0">
                <a:solidFill>
                  <a:srgbClr val="FCFBF8"/>
                </a:solidFill>
              </a:rPr>
              <a:t>melhor</a:t>
            </a:r>
          </a:p>
          <a:p>
            <a:r>
              <a:rPr lang="pt-BR" sz="4400" dirty="0">
                <a:solidFill>
                  <a:srgbClr val="FCFBF8"/>
                </a:solidFill>
              </a:rPr>
              <a:t>			&amp;</a:t>
            </a:r>
            <a:br>
              <a:rPr lang="pt-BR" sz="4400" dirty="0">
                <a:solidFill>
                  <a:srgbClr val="FCFBF8"/>
                </a:solidFill>
              </a:rPr>
            </a:br>
            <a:r>
              <a:rPr lang="pt-BR" sz="4400" dirty="0" smtClean="0">
                <a:solidFill>
                  <a:srgbClr val="FCFBF8"/>
                </a:solidFill>
              </a:rPr>
              <a:t>Escolher </a:t>
            </a:r>
            <a:r>
              <a:rPr lang="pt-BR" sz="6600" b="1" dirty="0">
                <a:solidFill>
                  <a:srgbClr val="FCFBF8"/>
                </a:solidFill>
              </a:rPr>
              <a:t>melhor</a:t>
            </a:r>
            <a:r>
              <a:rPr lang="pt-BR" sz="4400" dirty="0">
                <a:solidFill>
                  <a:srgbClr val="FCFBF8"/>
                </a:solidFill>
              </a:rPr>
              <a:t> o que fazer</a:t>
            </a:r>
            <a:endParaRPr lang="pt-BR" sz="4000" dirty="0">
              <a:solidFill>
                <a:srgbClr val="FCFBF8"/>
              </a:solidFill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2924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0" y="0"/>
            <a:ext cx="4114800" cy="6858000"/>
          </a:xfrm>
          <a:prstGeom prst="rect">
            <a:avLst/>
          </a:prstGeom>
          <a:solidFill>
            <a:srgbClr val="17AFCB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r>
              <a:rPr lang="pt-BR" sz="3750" b="1" dirty="0">
                <a:solidFill>
                  <a:srgbClr val="244A75"/>
                </a:solidFill>
                <a:cs typeface="Arial"/>
              </a:rPr>
              <a:t>Tornar </a:t>
            </a:r>
          </a:p>
          <a:p>
            <a:r>
              <a:rPr lang="pt-BR" sz="3750" b="1" u="sng" dirty="0">
                <a:solidFill>
                  <a:srgbClr val="FDC04C"/>
                </a:solidFill>
                <a:cs typeface="Arial"/>
              </a:rPr>
              <a:t>acessíveis</a:t>
            </a:r>
            <a:r>
              <a:rPr lang="pt-BR" sz="3750" b="1" dirty="0">
                <a:solidFill>
                  <a:srgbClr val="FDC04C"/>
                </a:solidFill>
                <a:cs typeface="Arial"/>
              </a:rPr>
              <a:t> </a:t>
            </a:r>
            <a:r>
              <a:rPr lang="pt-BR" sz="3750" b="1" dirty="0">
                <a:solidFill>
                  <a:srgbClr val="244A75"/>
                </a:solidFill>
                <a:cs typeface="Arial"/>
              </a:rPr>
              <a:t>e </a:t>
            </a:r>
          </a:p>
          <a:p>
            <a:r>
              <a:rPr lang="pt-BR" sz="3750" b="1" u="sng" dirty="0">
                <a:solidFill>
                  <a:srgbClr val="FFFFFF"/>
                </a:solidFill>
                <a:cs typeface="Arial"/>
              </a:rPr>
              <a:t>úteis</a:t>
            </a:r>
            <a:r>
              <a:rPr lang="pt-BR" sz="3750" b="1" dirty="0">
                <a:solidFill>
                  <a:srgbClr val="FFFFFF"/>
                </a:solidFill>
                <a:cs typeface="Arial"/>
              </a:rPr>
              <a:t> </a:t>
            </a:r>
          </a:p>
          <a:p>
            <a:r>
              <a:rPr lang="pt-BR" sz="3750" b="1" dirty="0">
                <a:solidFill>
                  <a:srgbClr val="EB4838"/>
                </a:solidFill>
                <a:cs typeface="Arial"/>
              </a:rPr>
              <a:t>informações </a:t>
            </a:r>
          </a:p>
          <a:p>
            <a:r>
              <a:rPr lang="pt-BR" sz="3750" b="1" dirty="0">
                <a:solidFill>
                  <a:srgbClr val="244A75"/>
                </a:solidFill>
                <a:cs typeface="Arial"/>
              </a:rPr>
              <a:t>que dão suporte </a:t>
            </a:r>
          </a:p>
          <a:p>
            <a:r>
              <a:rPr lang="pt-BR" sz="3750" b="1" dirty="0">
                <a:solidFill>
                  <a:srgbClr val="244A75"/>
                </a:solidFill>
                <a:cs typeface="Arial"/>
              </a:rPr>
              <a:t>às ações de </a:t>
            </a:r>
          </a:p>
          <a:p>
            <a:r>
              <a:rPr lang="pt-BR" sz="3750" b="1" dirty="0">
                <a:solidFill>
                  <a:srgbClr val="244A75"/>
                </a:solidFill>
                <a:cs typeface="Arial"/>
              </a:rPr>
              <a:t>controle </a:t>
            </a:r>
            <a:r>
              <a:rPr lang="pt-BR" sz="3750" b="1" dirty="0" smtClean="0">
                <a:solidFill>
                  <a:srgbClr val="244A75"/>
                </a:solidFill>
                <a:cs typeface="Arial"/>
              </a:rPr>
              <a:t>social</a:t>
            </a:r>
            <a:endParaRPr lang="pt-BR" sz="3750" b="1" dirty="0">
              <a:solidFill>
                <a:srgbClr val="244A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45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63100" cy="709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ipse 3"/>
          <p:cNvSpPr/>
          <p:nvPr/>
        </p:nvSpPr>
        <p:spPr>
          <a:xfrm>
            <a:off x="4689238" y="3301559"/>
            <a:ext cx="792088" cy="49300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439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</TotalTime>
  <Words>1359</Words>
  <Application>Microsoft Office PowerPoint</Application>
  <PresentationFormat>Apresentação na tela (4:3)</PresentationFormat>
  <Paragraphs>274</Paragraphs>
  <Slides>54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54</vt:i4>
      </vt:variant>
    </vt:vector>
  </HeadingPairs>
  <TitlesOfParts>
    <vt:vector size="63" baseType="lpstr">
      <vt:lpstr>MS PGothic</vt:lpstr>
      <vt:lpstr>Adobe Garamond Pro Bold</vt:lpstr>
      <vt:lpstr>Arial</vt:lpstr>
      <vt:lpstr>Calibri</vt:lpstr>
      <vt:lpstr>Century Gothic</vt:lpstr>
      <vt:lpstr>Palatino Linotype</vt:lpstr>
      <vt:lpstr>Verdana</vt:lpstr>
      <vt:lpstr>Wingdings</vt:lpstr>
      <vt:lpstr>Tema do Office</vt:lpstr>
      <vt:lpstr>Apresentação do PowerPoint</vt:lpstr>
      <vt:lpstr>Apresentação do PowerPoint</vt:lpstr>
      <vt:lpstr>Apresentação do PowerPoint</vt:lpstr>
      <vt:lpstr>SICAP/CONTÁBIL</vt:lpstr>
      <vt:lpstr>SICAP/CONTÁBIL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Usuários da Informação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Warley F. Gois</dc:creator>
  <cp:lastModifiedBy>Warley F. Gois</cp:lastModifiedBy>
  <cp:revision>125</cp:revision>
  <dcterms:created xsi:type="dcterms:W3CDTF">2017-04-19T16:17:23Z</dcterms:created>
  <dcterms:modified xsi:type="dcterms:W3CDTF">2019-03-13T16:48:10Z</dcterms:modified>
</cp:coreProperties>
</file>